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5" r:id="rId3"/>
    <p:sldMasterId id="2147483699" r:id="rId4"/>
  </p:sldMasterIdLst>
  <p:notesMasterIdLst>
    <p:notesMasterId r:id="rId9"/>
  </p:notesMasterIdLst>
  <p:sldIdLst>
    <p:sldId id="298" r:id="rId5"/>
    <p:sldId id="273" r:id="rId6"/>
    <p:sldId id="275" r:id="rId7"/>
    <p:sldId id="297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6600FF"/>
    <a:srgbClr val="660066"/>
    <a:srgbClr val="0066CC"/>
    <a:srgbClr val="3333FF"/>
    <a:srgbClr val="336699"/>
    <a:srgbClr val="FF66CC"/>
    <a:srgbClr val="FF33CC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5" autoAdjust="0"/>
    <p:restoredTop sz="98995" autoAdjust="0"/>
  </p:normalViewPr>
  <p:slideViewPr>
    <p:cSldViewPr>
      <p:cViewPr varScale="1">
        <p:scale>
          <a:sx n="113" d="100"/>
          <a:sy n="113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 lang="nb-NO" b="0" noProof="0"/>
            </a:pPr>
            <a:r>
              <a:rPr lang="nb-NO" b="0" noProof="0"/>
              <a:t>Hva kjøpte du? (n=1465, kjøp) Beregnet antall handler i </a:t>
            </a:r>
            <a:r>
              <a:rPr lang="nb-NO" b="0" noProof="0" smtClean="0"/>
              <a:t>kategorien januar</a:t>
            </a:r>
            <a:r>
              <a:rPr lang="nb-NO" b="0" baseline="0" noProof="0" smtClean="0"/>
              <a:t> 2010</a:t>
            </a:r>
            <a:r>
              <a:rPr lang="nb-NO" b="0" noProof="0" smtClean="0"/>
              <a:t>.</a:t>
            </a:r>
            <a:endParaRPr lang="nb-NO" b="0" noProof="0"/>
          </a:p>
        </c:rich>
      </c:tx>
      <c:layout/>
    </c:title>
    <c:plotArea>
      <c:layout>
        <c:manualLayout>
          <c:layoutTarget val="inner"/>
          <c:xMode val="edge"/>
          <c:yMode val="edge"/>
          <c:x val="0.17266342260462009"/>
          <c:y val="8.4407089563243179E-2"/>
          <c:w val="0.72757153698729382"/>
          <c:h val="0.81821463328320065"/>
        </c:manualLayout>
      </c:layout>
      <c:barChart>
        <c:barDir val="bar"/>
        <c:grouping val="clustered"/>
        <c:ser>
          <c:idx val="0"/>
          <c:order val="0"/>
          <c:tx>
            <c:strRef>
              <c:f>'Ark1'!$D$1</c:f>
              <c:strCache>
                <c:ptCount val="1"/>
                <c:pt idx="0">
                  <c:v>Antall handler 2010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Lbls>
            <c:numFmt formatCode="#,##0" sourceLinked="0"/>
            <c:showVal val="1"/>
          </c:dLbls>
          <c:cat>
            <c:strRef>
              <c:f>'Ark1'!$A$2:$A$14</c:f>
              <c:strCache>
                <c:ptCount val="12"/>
                <c:pt idx="0">
                  <c:v>Bøker</c:v>
                </c:pt>
                <c:pt idx="1">
                  <c:v>Musikk/film</c:v>
                </c:pt>
                <c:pt idx="2">
                  <c:v>Elektriske artikler</c:v>
                </c:pt>
                <c:pt idx="3">
                  <c:v>Datautstyr</c:v>
                </c:pt>
                <c:pt idx="4">
                  <c:v>Sportsutstyr</c:v>
                </c:pt>
                <c:pt idx="5">
                  <c:v>Klær/sko</c:v>
                </c:pt>
                <c:pt idx="6">
                  <c:v>Personlig pleie</c:v>
                </c:pt>
                <c:pt idx="7">
                  <c:v>Fritidsreiser</c:v>
                </c:pt>
                <c:pt idx="8">
                  <c:v>Tjenestereiser</c:v>
                </c:pt>
                <c:pt idx="9">
                  <c:v>Billetter transport, skikort e.l.</c:v>
                </c:pt>
                <c:pt idx="10">
                  <c:v>Billetter kino/teater</c:v>
                </c:pt>
                <c:pt idx="11">
                  <c:v>Annet</c:v>
                </c:pt>
              </c:strCache>
            </c:strRef>
          </c:cat>
          <c:val>
            <c:numRef>
              <c:f>'Ark1'!$D$2:$D$14</c:f>
              <c:numCache>
                <c:formatCode>#,##0</c:formatCode>
                <c:ptCount val="12"/>
                <c:pt idx="0">
                  <c:v>407474.95531362604</c:v>
                </c:pt>
                <c:pt idx="1">
                  <c:v>599806.71112891939</c:v>
                </c:pt>
                <c:pt idx="2">
                  <c:v>372781.71733569395</c:v>
                </c:pt>
                <c:pt idx="3">
                  <c:v>492231.81786067586</c:v>
                </c:pt>
                <c:pt idx="4">
                  <c:v>109754.09798516537</c:v>
                </c:pt>
                <c:pt idx="5">
                  <c:v>488704.59812026215</c:v>
                </c:pt>
                <c:pt idx="6">
                  <c:v>275223.78121810121</c:v>
                </c:pt>
                <c:pt idx="7">
                  <c:v>593881.16450424911</c:v>
                </c:pt>
                <c:pt idx="8">
                  <c:v>144346.31849158398</c:v>
                </c:pt>
                <c:pt idx="9">
                  <c:v>285499.1238996918</c:v>
                </c:pt>
                <c:pt idx="10">
                  <c:v>318122.01994847122</c:v>
                </c:pt>
                <c:pt idx="11" formatCode="0">
                  <c:v>612638.06897158152</c:v>
                </c:pt>
              </c:numCache>
            </c:numRef>
          </c:val>
        </c:ser>
        <c:gapWidth val="40"/>
        <c:axId val="145860480"/>
        <c:axId val="145862016"/>
      </c:barChart>
      <c:catAx>
        <c:axId val="145860480"/>
        <c:scaling>
          <c:orientation val="maxMin"/>
        </c:scaling>
        <c:axPos val="l"/>
        <c:numFmt formatCode="0" sourceLinked="1"/>
        <c:tickLblPos val="nextTo"/>
        <c:crossAx val="145862016"/>
        <c:crosses val="autoZero"/>
        <c:auto val="1"/>
        <c:lblAlgn val="ctr"/>
        <c:lblOffset val="100"/>
        <c:tickLblSkip val="1"/>
      </c:catAx>
      <c:valAx>
        <c:axId val="145862016"/>
        <c:scaling>
          <c:orientation val="minMax"/>
        </c:scaling>
        <c:delete val="1"/>
        <c:axPos val="t"/>
        <c:numFmt formatCode="#,##0" sourceLinked="1"/>
        <c:tickLblPos val="none"/>
        <c:crossAx val="145860480"/>
        <c:crosses val="autoZero"/>
        <c:crossBetween val="between"/>
      </c:valAx>
    </c:plotArea>
    <c:plotVisOnly val="1"/>
  </c:chart>
  <c:spPr>
    <a:solidFill>
      <a:schemeClr val="bg1"/>
    </a:solidFill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 lang="nb-NO" b="0" noProof="0"/>
            </a:pPr>
            <a:r>
              <a:rPr lang="nb-NO" b="0" noProof="0"/>
              <a:t>Beregnet omsetning i ulike </a:t>
            </a:r>
            <a:r>
              <a:rPr lang="nb-NO" b="0" noProof="0" smtClean="0"/>
              <a:t>kategorierer januar 2010.</a:t>
            </a:r>
            <a:endParaRPr lang="nb-NO" b="0" noProof="0"/>
          </a:p>
        </c:rich>
      </c:tx>
      <c:layout/>
    </c:title>
    <c:plotArea>
      <c:layout>
        <c:manualLayout>
          <c:layoutTarget val="inner"/>
          <c:xMode val="edge"/>
          <c:yMode val="edge"/>
          <c:x val="0.17266342260462009"/>
          <c:y val="8.4407089563243026E-2"/>
          <c:w val="0.71889631608224291"/>
          <c:h val="0.81821463328320065"/>
        </c:manualLayout>
      </c:layout>
      <c:barChart>
        <c:barDir val="bar"/>
        <c:grouping val="clustered"/>
        <c:ser>
          <c:idx val="0"/>
          <c:order val="0"/>
          <c:tx>
            <c:strRef>
              <c:f>'Ark1'!$J$1</c:f>
              <c:strCache>
                <c:ptCount val="1"/>
                <c:pt idx="0">
                  <c:v>Omsetning 2010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Lbls>
            <c:showVal val="1"/>
          </c:dLbls>
          <c:cat>
            <c:strRef>
              <c:f>'Ark1'!$A$2:$A$14</c:f>
              <c:strCache>
                <c:ptCount val="12"/>
                <c:pt idx="0">
                  <c:v>Bøker</c:v>
                </c:pt>
                <c:pt idx="1">
                  <c:v>Musikk/film</c:v>
                </c:pt>
                <c:pt idx="2">
                  <c:v>Elektriske artikler</c:v>
                </c:pt>
                <c:pt idx="3">
                  <c:v>Datautstyr</c:v>
                </c:pt>
                <c:pt idx="4">
                  <c:v>Sportsutstyr</c:v>
                </c:pt>
                <c:pt idx="5">
                  <c:v>Klær/sko</c:v>
                </c:pt>
                <c:pt idx="6">
                  <c:v>Personlig pleie</c:v>
                </c:pt>
                <c:pt idx="7">
                  <c:v>Fritidsreiser</c:v>
                </c:pt>
                <c:pt idx="8">
                  <c:v>Tjenestereiser</c:v>
                </c:pt>
                <c:pt idx="9">
                  <c:v>Billetter transport, skikort e.l.</c:v>
                </c:pt>
                <c:pt idx="10">
                  <c:v>Billetter kino/teater</c:v>
                </c:pt>
                <c:pt idx="11">
                  <c:v>Annet</c:v>
                </c:pt>
              </c:strCache>
            </c:strRef>
          </c:cat>
          <c:val>
            <c:numRef>
              <c:f>'Ark1'!$J$2:$J$14</c:f>
              <c:numCache>
                <c:formatCode>#,##0</c:formatCode>
                <c:ptCount val="12"/>
                <c:pt idx="0">
                  <c:v>132697611.13621578</c:v>
                </c:pt>
                <c:pt idx="1">
                  <c:v>155601414.94738445</c:v>
                </c:pt>
                <c:pt idx="2">
                  <c:v>713552172.16110301</c:v>
                </c:pt>
                <c:pt idx="3">
                  <c:v>615949476.98501182</c:v>
                </c:pt>
                <c:pt idx="4">
                  <c:v>147669109.08858788</c:v>
                </c:pt>
                <c:pt idx="5">
                  <c:v>364833149.04151887</c:v>
                </c:pt>
                <c:pt idx="6">
                  <c:v>93579484.301972583</c:v>
                </c:pt>
                <c:pt idx="7">
                  <c:v>2454219170.7414494</c:v>
                </c:pt>
                <c:pt idx="8">
                  <c:v>344565590.13450885</c:v>
                </c:pt>
                <c:pt idx="9">
                  <c:v>255133654.61796188</c:v>
                </c:pt>
                <c:pt idx="10">
                  <c:v>149039309.93652457</c:v>
                </c:pt>
                <c:pt idx="11" formatCode="0">
                  <c:v>432847525.41687697</c:v>
                </c:pt>
              </c:numCache>
            </c:numRef>
          </c:val>
        </c:ser>
        <c:gapWidth val="40"/>
        <c:axId val="149007360"/>
        <c:axId val="154355584"/>
      </c:barChart>
      <c:catAx>
        <c:axId val="149007360"/>
        <c:scaling>
          <c:orientation val="maxMin"/>
        </c:scaling>
        <c:axPos val="l"/>
        <c:numFmt formatCode="0" sourceLinked="1"/>
        <c:tickLblPos val="nextTo"/>
        <c:crossAx val="154355584"/>
        <c:crosses val="autoZero"/>
        <c:auto val="1"/>
        <c:lblAlgn val="ctr"/>
        <c:lblOffset val="100"/>
        <c:tickLblSkip val="1"/>
      </c:catAx>
      <c:valAx>
        <c:axId val="154355584"/>
        <c:scaling>
          <c:orientation val="minMax"/>
        </c:scaling>
        <c:delete val="1"/>
        <c:axPos val="t"/>
        <c:numFmt formatCode="#,##0" sourceLinked="1"/>
        <c:tickLblPos val="none"/>
        <c:crossAx val="149007360"/>
        <c:crosses val="autoZero"/>
        <c:crossBetween val="between"/>
      </c:valAx>
    </c:plotArea>
    <c:plotVisOnly val="1"/>
  </c:chart>
  <c:spPr>
    <a:solidFill>
      <a:schemeClr val="bg1"/>
    </a:solidFill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nb-NO">
                <a:solidFill>
                  <a:srgbClr val="000000"/>
                </a:solidFill>
              </a:rPr>
              <a:t>Prosentandel av antall kjøp </a:t>
            </a:r>
          </a:p>
        </c:rich>
      </c:tx>
      <c:layout>
        <c:manualLayout>
          <c:xMode val="edge"/>
          <c:yMode val="edge"/>
          <c:x val="0.67703313253012065"/>
          <c:y val="1.4571948998178505E-2"/>
        </c:manualLayout>
      </c:layout>
    </c:title>
    <c:plotArea>
      <c:layout/>
      <c:barChart>
        <c:barDir val="bar"/>
        <c:grouping val="stacked"/>
        <c:ser>
          <c:idx val="0"/>
          <c:order val="0"/>
          <c:tx>
            <c:strRef>
              <c:f>'Ark1'!$B$1</c:f>
              <c:strCache>
                <c:ptCount val="1"/>
                <c:pt idx="0">
                  <c:v>Menn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nb-NO"/>
              </a:p>
            </c:txPr>
            <c:showVal val="1"/>
          </c:dLbls>
          <c:cat>
            <c:strRef>
              <c:f>'Ark1'!$A$2:$A$12</c:f>
              <c:strCache>
                <c:ptCount val="11"/>
                <c:pt idx="0">
                  <c:v>Billetter (kino/teater)</c:v>
                </c:pt>
                <c:pt idx="1">
                  <c:v>Billetter (transport, skikort e.l.)</c:v>
                </c:pt>
                <c:pt idx="2">
                  <c:v>Tjenestereiser</c:v>
                </c:pt>
                <c:pt idx="3">
                  <c:v>Fritidsreiser</c:v>
                </c:pt>
                <c:pt idx="4">
                  <c:v>Personlig pleie</c:v>
                </c:pt>
                <c:pt idx="5">
                  <c:v>Klær og sko</c:v>
                </c:pt>
                <c:pt idx="6">
                  <c:v>Sportsutstyr</c:v>
                </c:pt>
                <c:pt idx="7">
                  <c:v>Datautstyr</c:v>
                </c:pt>
                <c:pt idx="8">
                  <c:v>Elektriske artiker</c:v>
                </c:pt>
                <c:pt idx="9">
                  <c:v>Musikk og film</c:v>
                </c:pt>
                <c:pt idx="10">
                  <c:v>Bøker</c:v>
                </c:pt>
              </c:strCache>
            </c:str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45</c:v>
                </c:pt>
                <c:pt idx="1">
                  <c:v>43</c:v>
                </c:pt>
                <c:pt idx="2">
                  <c:v>64</c:v>
                </c:pt>
                <c:pt idx="3">
                  <c:v>47</c:v>
                </c:pt>
                <c:pt idx="4">
                  <c:v>22</c:v>
                </c:pt>
                <c:pt idx="5">
                  <c:v>29</c:v>
                </c:pt>
                <c:pt idx="6">
                  <c:v>53</c:v>
                </c:pt>
                <c:pt idx="7">
                  <c:v>78</c:v>
                </c:pt>
                <c:pt idx="8">
                  <c:v>74</c:v>
                </c:pt>
                <c:pt idx="9">
                  <c:v>59</c:v>
                </c:pt>
                <c:pt idx="10">
                  <c:v>42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Kvinner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nb-NO"/>
              </a:p>
            </c:txPr>
            <c:showVal val="1"/>
          </c:dLbls>
          <c:cat>
            <c:strRef>
              <c:f>'Ark1'!$A$2:$A$12</c:f>
              <c:strCache>
                <c:ptCount val="11"/>
                <c:pt idx="0">
                  <c:v>Billetter (kino/teater)</c:v>
                </c:pt>
                <c:pt idx="1">
                  <c:v>Billetter (transport, skikort e.l.)</c:v>
                </c:pt>
                <c:pt idx="2">
                  <c:v>Tjenestereiser</c:v>
                </c:pt>
                <c:pt idx="3">
                  <c:v>Fritidsreiser</c:v>
                </c:pt>
                <c:pt idx="4">
                  <c:v>Personlig pleie</c:v>
                </c:pt>
                <c:pt idx="5">
                  <c:v>Klær og sko</c:v>
                </c:pt>
                <c:pt idx="6">
                  <c:v>Sportsutstyr</c:v>
                </c:pt>
                <c:pt idx="7">
                  <c:v>Datautstyr</c:v>
                </c:pt>
                <c:pt idx="8">
                  <c:v>Elektriske artiker</c:v>
                </c:pt>
                <c:pt idx="9">
                  <c:v>Musikk og film</c:v>
                </c:pt>
                <c:pt idx="10">
                  <c:v>Bøker</c:v>
                </c:pt>
              </c:strCache>
            </c:str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55</c:v>
                </c:pt>
                <c:pt idx="1">
                  <c:v>57</c:v>
                </c:pt>
                <c:pt idx="2">
                  <c:v>36</c:v>
                </c:pt>
                <c:pt idx="3">
                  <c:v>53</c:v>
                </c:pt>
                <c:pt idx="4">
                  <c:v>78</c:v>
                </c:pt>
                <c:pt idx="5">
                  <c:v>71</c:v>
                </c:pt>
                <c:pt idx="6">
                  <c:v>47</c:v>
                </c:pt>
                <c:pt idx="7">
                  <c:v>22</c:v>
                </c:pt>
                <c:pt idx="8">
                  <c:v>26</c:v>
                </c:pt>
                <c:pt idx="9">
                  <c:v>41</c:v>
                </c:pt>
                <c:pt idx="10">
                  <c:v>58</c:v>
                </c:pt>
              </c:numCache>
            </c:numRef>
          </c:val>
        </c:ser>
        <c:dLbls>
          <c:showVal val="1"/>
        </c:dLbls>
        <c:gapWidth val="95"/>
        <c:overlap val="100"/>
        <c:axId val="167102336"/>
        <c:axId val="167174528"/>
      </c:barChart>
      <c:catAx>
        <c:axId val="1671023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0">
                <a:solidFill>
                  <a:srgbClr val="000000"/>
                </a:solidFill>
              </a:defRPr>
            </a:pPr>
            <a:endParaRPr lang="nb-NO"/>
          </a:p>
        </c:txPr>
        <c:crossAx val="167174528"/>
        <c:crosses val="autoZero"/>
        <c:auto val="1"/>
        <c:lblAlgn val="ctr"/>
        <c:lblOffset val="100"/>
      </c:catAx>
      <c:valAx>
        <c:axId val="167174528"/>
        <c:scaling>
          <c:orientation val="minMax"/>
          <c:max val="100"/>
        </c:scaling>
        <c:delete val="1"/>
        <c:axPos val="b"/>
        <c:numFmt formatCode="General" sourceLinked="1"/>
        <c:majorTickMark val="none"/>
        <c:tickLblPos val="none"/>
        <c:crossAx val="16710233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44162792903899056"/>
          <c:y val="8.0242865816636338E-2"/>
          <c:w val="8.8492552888720238E-2"/>
          <c:h val="9.3629170670606082E-2"/>
        </c:manualLayout>
      </c:layout>
      <c:txPr>
        <a:bodyPr/>
        <a:lstStyle/>
        <a:p>
          <a:pPr>
            <a:defRPr sz="1200">
              <a:solidFill>
                <a:srgbClr val="000000"/>
              </a:solidFill>
            </a:defRPr>
          </a:pPr>
          <a:endParaRPr lang="nb-NO"/>
        </a:p>
      </c:txPr>
    </c:legend>
    <c:plotVisOnly val="1"/>
  </c:chart>
  <c:txPr>
    <a:bodyPr/>
    <a:lstStyle/>
    <a:p>
      <a:pPr>
        <a:defRPr sz="800"/>
      </a:pPr>
      <a:endParaRPr lang="nb-NO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D2084-5DB1-49AE-8E12-FACD4B290F74}" type="datetimeFigureOut">
              <a:rPr lang="nb-NO" smtClean="0"/>
              <a:pPr/>
              <a:t>18.03.2010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63C35-0873-49A7-AD82-66BAA9C8A57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pic>
        <p:nvPicPr>
          <p:cNvPr id="5" name="Picture 7" descr="Logo2-s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13" y="863600"/>
            <a:ext cx="15049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727200"/>
            <a:ext cx="5632450" cy="3059113"/>
          </a:xfrm>
          <a:solidFill>
            <a:srgbClr val="E0E1DD"/>
          </a:solidFill>
        </p:spPr>
        <p:txBody>
          <a:bodyPr wrap="square" lIns="324000" tIns="324000" rIns="324000" bIns="1836000" anchor="b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90850"/>
            <a:ext cx="5343525" cy="628650"/>
          </a:xfrm>
        </p:spPr>
        <p:txBody>
          <a:bodyPr lIns="180000" tIns="0" rIns="180000" bIns="0"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05563" y="477838"/>
            <a:ext cx="2014537" cy="54800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58775" y="477838"/>
            <a:ext cx="5894388" cy="54800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8775" y="477838"/>
            <a:ext cx="6513513" cy="57626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358775" y="1511300"/>
            <a:ext cx="8061325" cy="4446588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71872" y="928689"/>
            <a:ext cx="8786843" cy="42860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 sz="1400">
                <a:solidFill>
                  <a:schemeClr val="tx2"/>
                </a:solidFill>
              </a:defRPr>
            </a:lvl3pPr>
            <a:lvl4pPr>
              <a:buNone/>
              <a:defRPr sz="1400">
                <a:solidFill>
                  <a:schemeClr val="tx2"/>
                </a:solidFill>
              </a:defRPr>
            </a:lvl4pPr>
            <a:lvl5pPr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diagram 7"/>
          <p:cNvSpPr>
            <a:spLocks noGrp="1"/>
          </p:cNvSpPr>
          <p:nvPr>
            <p:ph type="chart" sz="quarter" idx="12"/>
          </p:nvPr>
        </p:nvSpPr>
        <p:spPr>
          <a:xfrm>
            <a:off x="164614" y="1414222"/>
            <a:ext cx="4335947" cy="5086612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9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4621667" y="1414222"/>
            <a:ext cx="4335947" cy="5086612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71872" y="928689"/>
            <a:ext cx="8786843" cy="42860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 sz="1400">
                <a:solidFill>
                  <a:schemeClr val="tx2"/>
                </a:solidFill>
              </a:defRPr>
            </a:lvl3pPr>
            <a:lvl4pPr>
              <a:buNone/>
              <a:defRPr sz="1400">
                <a:solidFill>
                  <a:schemeClr val="tx2"/>
                </a:solidFill>
              </a:defRPr>
            </a:lvl4pPr>
            <a:lvl5pPr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Plassholder for diagram 7"/>
          <p:cNvSpPr>
            <a:spLocks noGrp="1"/>
          </p:cNvSpPr>
          <p:nvPr>
            <p:ph type="chart" sz="quarter" idx="12"/>
          </p:nvPr>
        </p:nvSpPr>
        <p:spPr>
          <a:xfrm>
            <a:off x="164614" y="1414222"/>
            <a:ext cx="8784000" cy="5086612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5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akside-hv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 wrap="square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925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125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081588" y="0"/>
            <a:ext cx="1681162" cy="39338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925" y="0"/>
            <a:ext cx="4894263" cy="39338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akside-hv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400">
              <a:solidFill>
                <a:srgbClr val="E0E1DD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 wrap="square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58775" y="1511300"/>
            <a:ext cx="3954463" cy="444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65638" y="1511300"/>
            <a:ext cx="3954462" cy="444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925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125" y="0"/>
            <a:ext cx="0" cy="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081588" y="0"/>
            <a:ext cx="1681162" cy="39338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925" y="0"/>
            <a:ext cx="4894263" cy="39338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bunntekst 10"/>
          <p:cNvSpPr>
            <a:spLocks noGrp="1"/>
          </p:cNvSpPr>
          <p:nvPr>
            <p:ph type="ftr" sz="quarter" idx="10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144463"/>
            <a:ext cx="68230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360000" tIns="45720" rIns="36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47775"/>
            <a:ext cx="84328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36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598863" y="871538"/>
            <a:ext cx="5545137" cy="111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871538"/>
            <a:ext cx="3598863" cy="11112"/>
          </a:xfrm>
          <a:prstGeom prst="rect">
            <a:avLst/>
          </a:prstGeom>
          <a:solidFill>
            <a:schemeClr val="tx2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pic>
        <p:nvPicPr>
          <p:cNvPr id="33799" name="Picture 11" descr="Logo-sor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19938" y="263525"/>
            <a:ext cx="1019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ssholder for lysbildenummer 8"/>
          <p:cNvSpPr>
            <a:spLocks noGrp="1"/>
          </p:cNvSpPr>
          <p:nvPr>
            <p:ph type="sldNum" sz="quarter" idx="4"/>
          </p:nvPr>
        </p:nvSpPr>
        <p:spPr>
          <a:xfrm>
            <a:off x="7010432" y="65788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0200287-CF67-42BB-A5FC-A5A5E3F09BB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3"/>
          </p:nvPr>
        </p:nvSpPr>
        <p:spPr>
          <a:xfrm>
            <a:off x="22871" y="65861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E-handelsundersøkelsen 2010</a:t>
            </a:r>
            <a:endParaRPr lang="nb-NO" dirty="0"/>
          </a:p>
        </p:txBody>
      </p:sp>
      <p:pic>
        <p:nvPicPr>
          <p:cNvPr id="12" name="Picture 11" descr="TNS Gallup CMYK T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16900" y="250575"/>
            <a:ext cx="794234" cy="4270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97" r:id="rId13"/>
    <p:sldLayoutId id="214748369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F0090"/>
        </a:buClr>
        <a:buFont typeface="Wingdings" pitchFamily="2" charset="2"/>
        <a:buChar char="§"/>
        <a:defRPr sz="1200">
          <a:solidFill>
            <a:srgbClr val="000000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20000"/>
        </a:spcBef>
        <a:spcAft>
          <a:spcPct val="0"/>
        </a:spcAft>
        <a:buClr>
          <a:srgbClr val="FF0090"/>
        </a:buClr>
        <a:buFont typeface="Wingdings" pitchFamily="2" charset="2"/>
        <a:buChar char="§"/>
        <a:defRPr sz="1200">
          <a:solidFill>
            <a:srgbClr val="000000"/>
          </a:solidFill>
          <a:latin typeface="+mn-lt"/>
          <a:cs typeface="+mn-cs"/>
        </a:defRPr>
      </a:lvl2pPr>
      <a:lvl3pPr marL="895350" indent="-17462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Bakside-hvi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cs typeface="+mn-cs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3409950"/>
            <a:ext cx="438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•"/>
        <a:defRPr sz="1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–"/>
        <a:defRPr sz="100">
          <a:solidFill>
            <a:schemeClr val="tx1"/>
          </a:solidFill>
          <a:latin typeface="+mn-lt"/>
          <a:cs typeface="+mn-cs"/>
        </a:defRPr>
      </a:lvl2pPr>
      <a:lvl3pPr marL="895350" indent="-17462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•"/>
        <a:defRPr sz="100">
          <a:solidFill>
            <a:schemeClr val="tx1"/>
          </a:solidFill>
          <a:latin typeface="+mn-lt"/>
          <a:cs typeface="+mn-cs"/>
        </a:defRPr>
      </a:lvl3pPr>
      <a:lvl4pPr marL="1257300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–"/>
        <a:defRPr sz="100">
          <a:solidFill>
            <a:schemeClr val="tx1"/>
          </a:solidFill>
          <a:latin typeface="+mn-lt"/>
          <a:cs typeface="+mn-cs"/>
        </a:defRPr>
      </a:lvl4pPr>
      <a:lvl5pPr marL="1619250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5pPr>
      <a:lvl6pPr marL="20764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6pPr>
      <a:lvl7pPr marL="25336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7pPr>
      <a:lvl8pPr marL="29908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8pPr>
      <a:lvl9pPr marL="34480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E1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1" descr="Logo-sor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19938" y="263525"/>
            <a:ext cx="1019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TNS Gallup CMYK TM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254000"/>
            <a:ext cx="781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Bakside-hvi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678613"/>
            <a:ext cx="9144000" cy="179387"/>
          </a:xfrm>
          <a:prstGeom prst="rect">
            <a:avLst/>
          </a:prstGeom>
          <a:solidFill>
            <a:srgbClr val="E0E1DD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400">
              <a:solidFill>
                <a:srgbClr val="E0E1DD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3409950"/>
            <a:ext cx="438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•"/>
        <a:defRPr sz="1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–"/>
        <a:defRPr sz="100">
          <a:solidFill>
            <a:schemeClr val="tx1"/>
          </a:solidFill>
          <a:latin typeface="+mn-lt"/>
          <a:cs typeface="+mn-cs"/>
        </a:defRPr>
      </a:lvl2pPr>
      <a:lvl3pPr marL="895350" indent="-17462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•"/>
        <a:defRPr sz="100">
          <a:solidFill>
            <a:schemeClr val="tx1"/>
          </a:solidFill>
          <a:latin typeface="+mn-lt"/>
          <a:cs typeface="+mn-cs"/>
        </a:defRPr>
      </a:lvl3pPr>
      <a:lvl4pPr marL="1257300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–"/>
        <a:defRPr sz="100">
          <a:solidFill>
            <a:schemeClr val="tx1"/>
          </a:solidFill>
          <a:latin typeface="+mn-lt"/>
          <a:cs typeface="+mn-cs"/>
        </a:defRPr>
      </a:lvl4pPr>
      <a:lvl5pPr marL="1619250" indent="-180975" algn="l" rtl="0" eaLnBrk="0" fontAlgn="base" hangingPunct="0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5pPr>
      <a:lvl6pPr marL="20764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6pPr>
      <a:lvl7pPr marL="25336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7pPr>
      <a:lvl8pPr marL="29908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8pPr>
      <a:lvl9pPr marL="3448050" indent="-180975" algn="l" rtl="0" fontAlgn="base">
        <a:lnSpc>
          <a:spcPct val="0"/>
        </a:lnSpc>
        <a:spcBef>
          <a:spcPct val="0"/>
        </a:spcBef>
        <a:spcAft>
          <a:spcPct val="0"/>
        </a:spcAft>
        <a:buChar char="»"/>
        <a:defRPr sz="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undersøkelsen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E-handelsundersøkelsen er gjennomført for andre gang.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Undersøkelsen kartlegger den norske befolkningens </a:t>
            </a:r>
            <a:r>
              <a:rPr lang="nb-NO" b="1" dirty="0" smtClean="0"/>
              <a:t>faktiske atferd </a:t>
            </a:r>
            <a:r>
              <a:rPr lang="nb-NO" dirty="0" smtClean="0"/>
              <a:t>når det gjelder netthandel, den første måneden av året.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Ved å kartlegge faktisk atferd på nettet og ikke generelle holdninger til netthandel blir det mulig å tallfeste størrelser som </a:t>
            </a:r>
            <a:r>
              <a:rPr lang="nb-NO" b="1" dirty="0" smtClean="0"/>
              <a:t>antall handler</a:t>
            </a:r>
            <a:r>
              <a:rPr lang="nb-NO" dirty="0" smtClean="0"/>
              <a:t> og </a:t>
            </a:r>
            <a:r>
              <a:rPr lang="nb-NO" b="1" dirty="0" smtClean="0"/>
              <a:t>omsetning </a:t>
            </a:r>
            <a:r>
              <a:rPr lang="nb-NO" dirty="0" smtClean="0"/>
              <a:t>totalt, i ulike varekategorier og for de ulike nettbutikkene.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I tillegg kartlegger E-handelsundersøkelsen </a:t>
            </a:r>
            <a:r>
              <a:rPr lang="nb-NO" b="1" dirty="0" smtClean="0"/>
              <a:t>årsaker for å handle</a:t>
            </a:r>
            <a:r>
              <a:rPr lang="nb-NO" dirty="0" smtClean="0"/>
              <a:t>, </a:t>
            </a:r>
            <a:r>
              <a:rPr lang="nb-NO" b="1" dirty="0" smtClean="0"/>
              <a:t>betalingsmåter </a:t>
            </a:r>
            <a:r>
              <a:rPr lang="nb-NO" dirty="0" smtClean="0"/>
              <a:t>og </a:t>
            </a:r>
            <a:r>
              <a:rPr lang="nb-NO" b="1" dirty="0" smtClean="0"/>
              <a:t>tilfredshet </a:t>
            </a:r>
            <a:r>
              <a:rPr lang="nb-NO" dirty="0" smtClean="0"/>
              <a:t>ved de konkrete handlene som er gjennomført av den norske befolkning i januar 2010.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Undersøkelsen dekker også generelle forhold ved netthandel, som </a:t>
            </a:r>
            <a:r>
              <a:rPr lang="nb-NO" b="1" dirty="0" smtClean="0"/>
              <a:t>bruk og holdning til ulike </a:t>
            </a:r>
            <a:r>
              <a:rPr lang="nb-NO" b="1" dirty="0" smtClean="0"/>
              <a:t>betalingsløsninger</a:t>
            </a:r>
            <a:r>
              <a:rPr lang="nb-NO" dirty="0" smtClean="0"/>
              <a:t> og</a:t>
            </a:r>
            <a:r>
              <a:rPr lang="nb-NO" dirty="0" smtClean="0"/>
              <a:t> </a:t>
            </a:r>
            <a:r>
              <a:rPr lang="nb-NO" dirty="0" smtClean="0"/>
              <a:t>hvilke </a:t>
            </a:r>
            <a:r>
              <a:rPr lang="nb-NO" b="1" dirty="0" smtClean="0"/>
              <a:t>favorittnettbutikker </a:t>
            </a:r>
            <a:r>
              <a:rPr lang="nb-NO" dirty="0" smtClean="0"/>
              <a:t>man </a:t>
            </a:r>
            <a:r>
              <a:rPr lang="nb-NO" dirty="0" smtClean="0"/>
              <a:t>har. J</a:t>
            </a:r>
            <a:r>
              <a:rPr lang="nb-NO" b="1" dirty="0" smtClean="0"/>
              <a:t>ulehandelen </a:t>
            </a:r>
            <a:r>
              <a:rPr lang="nb-NO" b="1" dirty="0" smtClean="0"/>
              <a:t>på nett i 2009 </a:t>
            </a:r>
            <a:r>
              <a:rPr lang="nb-NO" dirty="0" smtClean="0"/>
              <a:t>kartlegges også.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Undersøkelsen baserer seg på 1 053 </a:t>
            </a:r>
            <a:r>
              <a:rPr lang="nb-NO" dirty="0" err="1" smtClean="0"/>
              <a:t>web-intervjuer</a:t>
            </a:r>
            <a:r>
              <a:rPr lang="nb-NO" dirty="0" smtClean="0"/>
              <a:t> gjennomført mot </a:t>
            </a:r>
            <a:r>
              <a:rPr lang="nb-NO" dirty="0" err="1" smtClean="0"/>
              <a:t>TNS</a:t>
            </a:r>
            <a:r>
              <a:rPr lang="nb-NO" dirty="0" smtClean="0"/>
              <a:t> Gallups internettpanel i perioden 1. til 14. februar 2010. Til sammen er det kartlagt detaljer for 1 465 unike kjøp. Resultatene er vektet til representativitet for den norske internettpopulasjonen.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Ansvarlig hos </a:t>
            </a:r>
            <a:r>
              <a:rPr lang="nb-NO" dirty="0" err="1" smtClean="0"/>
              <a:t>BBS</a:t>
            </a:r>
            <a:r>
              <a:rPr lang="nb-NO" dirty="0" smtClean="0"/>
              <a:t> er Anders Tronbøl, Eirik Friberg Ekrann er ansvarlig hos </a:t>
            </a:r>
            <a:r>
              <a:rPr lang="nb-NO" dirty="0" err="1" smtClean="0"/>
              <a:t>TNS</a:t>
            </a:r>
            <a:r>
              <a:rPr lang="nb-NO" dirty="0" smtClean="0"/>
              <a:t> Gallup.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endParaRPr lang="nb-NO" dirty="0"/>
          </a:p>
        </p:txBody>
      </p:sp>
      <p:sp>
        <p:nvSpPr>
          <p:cNvPr id="4" name="Plassholder for lysbildenummer 8"/>
          <p:cNvSpPr txBox="1">
            <a:spLocks/>
          </p:cNvSpPr>
          <p:nvPr/>
        </p:nvSpPr>
        <p:spPr>
          <a:xfrm>
            <a:off x="7010432" y="65788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00287-CF67-42BB-A5FC-A5A5E3F09BB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kjøp i ulike kategorier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Antallet kjøp øker for alle de store kategorier, men økningen er størst for elektriske artikler</a:t>
            </a:r>
            <a:endParaRPr lang="nb-NO" dirty="0"/>
          </a:p>
        </p:txBody>
      </p:sp>
      <p:graphicFrame>
        <p:nvGraphicFramePr>
          <p:cNvPr id="9" name="Plassholder for diagram 9"/>
          <p:cNvGraphicFramePr>
            <a:graphicFrameLocks noGrp="1"/>
          </p:cNvGraphicFramePr>
          <p:nvPr>
            <p:ph type="chart" sz="quarter" idx="12"/>
          </p:nvPr>
        </p:nvGraphicFramePr>
        <p:xfrm>
          <a:off x="165100" y="1414463"/>
          <a:ext cx="8783638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214282" y="6072206"/>
            <a:ext cx="8643998" cy="4001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000" b="1" dirty="0" smtClean="0">
                <a:solidFill>
                  <a:srgbClr val="000000"/>
                </a:solidFill>
              </a:rPr>
              <a:t>Forutsetninger for beregning av antall handler i kategorien:</a:t>
            </a:r>
            <a:r>
              <a:rPr lang="nb-NO" sz="1000" dirty="0" smtClean="0">
                <a:solidFill>
                  <a:srgbClr val="000000"/>
                </a:solidFill>
              </a:rPr>
              <a:t> Antall handler i kategorien per 1 000 respondenter * Norges befolkning 15 år eller eldre (kilde: </a:t>
            </a:r>
            <a:r>
              <a:rPr lang="nb-NO" sz="1000" dirty="0" err="1" smtClean="0">
                <a:solidFill>
                  <a:srgbClr val="000000"/>
                </a:solidFill>
              </a:rPr>
              <a:t>SSB</a:t>
            </a:r>
            <a:r>
              <a:rPr lang="nb-NO" sz="1000" dirty="0" smtClean="0">
                <a:solidFill>
                  <a:srgbClr val="000000"/>
                </a:solidFill>
              </a:rPr>
              <a:t>) * internettpenetrasjon i målgruppen (kilde: </a:t>
            </a:r>
            <a:r>
              <a:rPr lang="nb-NO" sz="1000" dirty="0" err="1" smtClean="0">
                <a:solidFill>
                  <a:srgbClr val="000000"/>
                </a:solidFill>
              </a:rPr>
              <a:t>SSB</a:t>
            </a:r>
            <a:r>
              <a:rPr lang="nb-NO" sz="1000" dirty="0" smtClean="0">
                <a:solidFill>
                  <a:srgbClr val="000000"/>
                </a:solidFill>
              </a:rPr>
              <a:t>)</a:t>
            </a:r>
            <a:endParaRPr lang="nb-NO" sz="1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7993275" y="1484672"/>
          <a:ext cx="762000" cy="45006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Endring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881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34620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  <p:cxnSp>
        <p:nvCxnSpPr>
          <p:cNvPr id="12" name="Rett linje 11"/>
          <p:cNvCxnSpPr/>
          <p:nvPr/>
        </p:nvCxnSpPr>
        <p:spPr bwMode="auto">
          <a:xfrm>
            <a:off x="357158" y="2183558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Rett linje 12"/>
          <p:cNvCxnSpPr/>
          <p:nvPr/>
        </p:nvCxnSpPr>
        <p:spPr bwMode="auto">
          <a:xfrm>
            <a:off x="357158" y="2531302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Rett linje 13"/>
          <p:cNvCxnSpPr/>
          <p:nvPr/>
        </p:nvCxnSpPr>
        <p:spPr bwMode="auto">
          <a:xfrm>
            <a:off x="357158" y="2882440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ett linje 14"/>
          <p:cNvCxnSpPr/>
          <p:nvPr/>
        </p:nvCxnSpPr>
        <p:spPr bwMode="auto">
          <a:xfrm>
            <a:off x="357158" y="3222435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ett linje 15"/>
          <p:cNvCxnSpPr/>
          <p:nvPr/>
        </p:nvCxnSpPr>
        <p:spPr bwMode="auto">
          <a:xfrm>
            <a:off x="357158" y="3571876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Rett linje 16"/>
          <p:cNvCxnSpPr/>
          <p:nvPr/>
        </p:nvCxnSpPr>
        <p:spPr bwMode="auto">
          <a:xfrm>
            <a:off x="357158" y="3919620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tt linje 17"/>
          <p:cNvCxnSpPr/>
          <p:nvPr/>
        </p:nvCxnSpPr>
        <p:spPr bwMode="auto">
          <a:xfrm>
            <a:off x="357158" y="4270758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Rett linje 18"/>
          <p:cNvCxnSpPr/>
          <p:nvPr/>
        </p:nvCxnSpPr>
        <p:spPr bwMode="auto">
          <a:xfrm>
            <a:off x="357158" y="4610753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Rett linje 19"/>
          <p:cNvCxnSpPr/>
          <p:nvPr/>
        </p:nvCxnSpPr>
        <p:spPr bwMode="auto">
          <a:xfrm>
            <a:off x="357158" y="4960194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Rett linje 20"/>
          <p:cNvCxnSpPr/>
          <p:nvPr/>
        </p:nvCxnSpPr>
        <p:spPr bwMode="auto">
          <a:xfrm>
            <a:off x="357158" y="5309635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Rett linje 21"/>
          <p:cNvCxnSpPr/>
          <p:nvPr/>
        </p:nvCxnSpPr>
        <p:spPr bwMode="auto">
          <a:xfrm>
            <a:off x="357158" y="5659076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Plassholder for lysbildenummer 8"/>
          <p:cNvSpPr txBox="1">
            <a:spLocks/>
          </p:cNvSpPr>
          <p:nvPr/>
        </p:nvSpPr>
        <p:spPr>
          <a:xfrm>
            <a:off x="7010432" y="65788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00287-CF67-42BB-A5FC-A5A5E3F09BB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Omsetning i ulike kategorier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Omsetningen øker i alle kategorier, men mest for elektriske artikler – fritidsreiser står for en svært stor andel av den totale omsetningen på nett</a:t>
            </a:r>
            <a:endParaRPr lang="nb-NO" dirty="0"/>
          </a:p>
        </p:txBody>
      </p:sp>
      <p:graphicFrame>
        <p:nvGraphicFramePr>
          <p:cNvPr id="9" name="Plassholder for diagram 9"/>
          <p:cNvGraphicFramePr>
            <a:graphicFrameLocks noGrp="1"/>
          </p:cNvGraphicFramePr>
          <p:nvPr>
            <p:ph type="chart" sz="quarter" idx="12"/>
          </p:nvPr>
        </p:nvGraphicFramePr>
        <p:xfrm>
          <a:off x="165100" y="1414463"/>
          <a:ext cx="8783638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214282" y="6072206"/>
            <a:ext cx="8643998" cy="24622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000" b="1" dirty="0" smtClean="0"/>
              <a:t>Forutsetninger for beregning av omsetning i kategorien: </a:t>
            </a:r>
            <a:r>
              <a:rPr lang="nb-NO" sz="1000" dirty="0" smtClean="0"/>
              <a:t>Omsetning = antall handler  i kategorien * snittprisen for kategorien</a:t>
            </a:r>
            <a:endParaRPr lang="nb-NO" sz="1000" b="1" dirty="0"/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357158" y="2183558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Rett linje 12"/>
          <p:cNvCxnSpPr/>
          <p:nvPr/>
        </p:nvCxnSpPr>
        <p:spPr bwMode="auto">
          <a:xfrm>
            <a:off x="357158" y="2531302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Rett linje 13"/>
          <p:cNvCxnSpPr/>
          <p:nvPr/>
        </p:nvCxnSpPr>
        <p:spPr bwMode="auto">
          <a:xfrm>
            <a:off x="357158" y="2882440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ett linje 14"/>
          <p:cNvCxnSpPr/>
          <p:nvPr/>
        </p:nvCxnSpPr>
        <p:spPr bwMode="auto">
          <a:xfrm>
            <a:off x="357158" y="3222435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ett linje 15"/>
          <p:cNvCxnSpPr/>
          <p:nvPr/>
        </p:nvCxnSpPr>
        <p:spPr bwMode="auto">
          <a:xfrm>
            <a:off x="357158" y="3571876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Rett linje 16"/>
          <p:cNvCxnSpPr/>
          <p:nvPr/>
        </p:nvCxnSpPr>
        <p:spPr bwMode="auto">
          <a:xfrm>
            <a:off x="357158" y="3919620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tt linje 17"/>
          <p:cNvCxnSpPr/>
          <p:nvPr/>
        </p:nvCxnSpPr>
        <p:spPr bwMode="auto">
          <a:xfrm>
            <a:off x="357158" y="4270758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Rett linje 18"/>
          <p:cNvCxnSpPr/>
          <p:nvPr/>
        </p:nvCxnSpPr>
        <p:spPr bwMode="auto">
          <a:xfrm>
            <a:off x="357158" y="4610753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Rett linje 19"/>
          <p:cNvCxnSpPr/>
          <p:nvPr/>
        </p:nvCxnSpPr>
        <p:spPr bwMode="auto">
          <a:xfrm>
            <a:off x="357158" y="4960194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Rett linje 20"/>
          <p:cNvCxnSpPr/>
          <p:nvPr/>
        </p:nvCxnSpPr>
        <p:spPr bwMode="auto">
          <a:xfrm>
            <a:off x="357158" y="5309635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Rett linje 21"/>
          <p:cNvCxnSpPr/>
          <p:nvPr/>
        </p:nvCxnSpPr>
        <p:spPr bwMode="auto">
          <a:xfrm>
            <a:off x="357158" y="5659076"/>
            <a:ext cx="7632000" cy="0"/>
          </a:xfrm>
          <a:prstGeom prst="line">
            <a:avLst/>
          </a:prstGeom>
          <a:solidFill>
            <a:schemeClr val="tx2"/>
          </a:solidFill>
          <a:ln w="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3" name="Tabell 22"/>
          <p:cNvGraphicFramePr>
            <a:graphicFrameLocks noGrp="1"/>
          </p:cNvGraphicFramePr>
          <p:nvPr/>
        </p:nvGraphicFramePr>
        <p:xfrm>
          <a:off x="7992149" y="1484676"/>
          <a:ext cx="762000" cy="4500002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Endring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</a:tr>
              <a:tr h="346154"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  <p:sp>
        <p:nvSpPr>
          <p:cNvPr id="24" name="Plassholder for lysbildenummer 8"/>
          <p:cNvSpPr txBox="1">
            <a:spLocks/>
          </p:cNvSpPr>
          <p:nvPr/>
        </p:nvSpPr>
        <p:spPr>
          <a:xfrm>
            <a:off x="7010432" y="65788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200287-CF67-42BB-A5FC-A5A5E3F09BB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 kjøp mellom kvinner og menn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3280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BS_ppt_hvit">
  <a:themeElements>
    <a:clrScheme name="BBS_ppt_hvit 1">
      <a:dk1>
        <a:srgbClr val="747678"/>
      </a:dk1>
      <a:lt1>
        <a:srgbClr val="FFFFFF"/>
      </a:lt1>
      <a:dk2>
        <a:srgbClr val="3C8A2E"/>
      </a:dk2>
      <a:lt2>
        <a:srgbClr val="BCBDBC"/>
      </a:lt2>
      <a:accent1>
        <a:srgbClr val="F3EC7A"/>
      </a:accent1>
      <a:accent2>
        <a:srgbClr val="FED100"/>
      </a:accent2>
      <a:accent3>
        <a:srgbClr val="FFFFFF"/>
      </a:accent3>
      <a:accent4>
        <a:srgbClr val="626465"/>
      </a:accent4>
      <a:accent5>
        <a:srgbClr val="F8F4BE"/>
      </a:accent5>
      <a:accent6>
        <a:srgbClr val="E6BD00"/>
      </a:accent6>
      <a:hlink>
        <a:srgbClr val="009FDA"/>
      </a:hlink>
      <a:folHlink>
        <a:srgbClr val="ACDEE6"/>
      </a:folHlink>
    </a:clrScheme>
    <a:fontScheme name="BBS_ppt_hv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BS_ppt_hvit 1">
        <a:dk1>
          <a:srgbClr val="747678"/>
        </a:dk1>
        <a:lt1>
          <a:srgbClr val="FFFFFF"/>
        </a:lt1>
        <a:dk2>
          <a:srgbClr val="3C8A2E"/>
        </a:dk2>
        <a:lt2>
          <a:srgbClr val="BCBDBC"/>
        </a:lt2>
        <a:accent1>
          <a:srgbClr val="F3EC7A"/>
        </a:accent1>
        <a:accent2>
          <a:srgbClr val="FED100"/>
        </a:accent2>
        <a:accent3>
          <a:srgbClr val="FFFFFF"/>
        </a:accent3>
        <a:accent4>
          <a:srgbClr val="626465"/>
        </a:accent4>
        <a:accent5>
          <a:srgbClr val="F8F4BE"/>
        </a:accent5>
        <a:accent6>
          <a:srgbClr val="E6BD00"/>
        </a:accent6>
        <a:hlink>
          <a:srgbClr val="009FDA"/>
        </a:hlink>
        <a:folHlink>
          <a:srgbClr val="ACDE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kside">
  <a:themeElements>
    <a:clrScheme name="Bakside 1">
      <a:dk1>
        <a:srgbClr val="747678"/>
      </a:dk1>
      <a:lt1>
        <a:srgbClr val="FFFFFF"/>
      </a:lt1>
      <a:dk2>
        <a:srgbClr val="3C8A2E"/>
      </a:dk2>
      <a:lt2>
        <a:srgbClr val="BCBDBC"/>
      </a:lt2>
      <a:accent1>
        <a:srgbClr val="F3EC7A"/>
      </a:accent1>
      <a:accent2>
        <a:srgbClr val="FED100"/>
      </a:accent2>
      <a:accent3>
        <a:srgbClr val="FFFFFF"/>
      </a:accent3>
      <a:accent4>
        <a:srgbClr val="626465"/>
      </a:accent4>
      <a:accent5>
        <a:srgbClr val="F8F4BE"/>
      </a:accent5>
      <a:accent6>
        <a:srgbClr val="E6BD00"/>
      </a:accent6>
      <a:hlink>
        <a:srgbClr val="009FDA"/>
      </a:hlink>
      <a:folHlink>
        <a:srgbClr val="ACDEE6"/>
      </a:folHlink>
    </a:clrScheme>
    <a:fontScheme name="Baks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kside 1">
        <a:dk1>
          <a:srgbClr val="747678"/>
        </a:dk1>
        <a:lt1>
          <a:srgbClr val="FFFFFF"/>
        </a:lt1>
        <a:dk2>
          <a:srgbClr val="3C8A2E"/>
        </a:dk2>
        <a:lt2>
          <a:srgbClr val="BCBDBC"/>
        </a:lt2>
        <a:accent1>
          <a:srgbClr val="F3EC7A"/>
        </a:accent1>
        <a:accent2>
          <a:srgbClr val="FED100"/>
        </a:accent2>
        <a:accent3>
          <a:srgbClr val="FFFFFF"/>
        </a:accent3>
        <a:accent4>
          <a:srgbClr val="626465"/>
        </a:accent4>
        <a:accent5>
          <a:srgbClr val="F8F4BE"/>
        </a:accent5>
        <a:accent6>
          <a:srgbClr val="E6BD00"/>
        </a:accent6>
        <a:hlink>
          <a:srgbClr val="009FDA"/>
        </a:hlink>
        <a:folHlink>
          <a:srgbClr val="ACDE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gendefinert utforming">
  <a:themeElements>
    <a:clrScheme name="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akside">
  <a:themeElements>
    <a:clrScheme name="Bakside 1">
      <a:dk1>
        <a:srgbClr val="747678"/>
      </a:dk1>
      <a:lt1>
        <a:srgbClr val="FFFFFF"/>
      </a:lt1>
      <a:dk2>
        <a:srgbClr val="3C8A2E"/>
      </a:dk2>
      <a:lt2>
        <a:srgbClr val="BCBDBC"/>
      </a:lt2>
      <a:accent1>
        <a:srgbClr val="F3EC7A"/>
      </a:accent1>
      <a:accent2>
        <a:srgbClr val="FED100"/>
      </a:accent2>
      <a:accent3>
        <a:srgbClr val="FFFFFF"/>
      </a:accent3>
      <a:accent4>
        <a:srgbClr val="626465"/>
      </a:accent4>
      <a:accent5>
        <a:srgbClr val="F8F4BE"/>
      </a:accent5>
      <a:accent6>
        <a:srgbClr val="E6BD00"/>
      </a:accent6>
      <a:hlink>
        <a:srgbClr val="009FDA"/>
      </a:hlink>
      <a:folHlink>
        <a:srgbClr val="ACDEE6"/>
      </a:folHlink>
    </a:clrScheme>
    <a:fontScheme name="Baks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rgbClr val="E0E1D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kside 1">
        <a:dk1>
          <a:srgbClr val="747678"/>
        </a:dk1>
        <a:lt1>
          <a:srgbClr val="FFFFFF"/>
        </a:lt1>
        <a:dk2>
          <a:srgbClr val="3C8A2E"/>
        </a:dk2>
        <a:lt2>
          <a:srgbClr val="BCBDBC"/>
        </a:lt2>
        <a:accent1>
          <a:srgbClr val="F3EC7A"/>
        </a:accent1>
        <a:accent2>
          <a:srgbClr val="FED100"/>
        </a:accent2>
        <a:accent3>
          <a:srgbClr val="FFFFFF"/>
        </a:accent3>
        <a:accent4>
          <a:srgbClr val="626465"/>
        </a:accent4>
        <a:accent5>
          <a:srgbClr val="F8F4BE"/>
        </a:accent5>
        <a:accent6>
          <a:srgbClr val="E6BD00"/>
        </a:accent6>
        <a:hlink>
          <a:srgbClr val="009FDA"/>
        </a:hlink>
        <a:folHlink>
          <a:srgbClr val="ACDE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</TotalTime>
  <Words>352</Words>
  <Application>Microsoft Office PowerPoint</Application>
  <PresentationFormat>Skjermfremvisning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BBS_ppt_hvit</vt:lpstr>
      <vt:lpstr>Bakside</vt:lpstr>
      <vt:lpstr>Egendefinert utforming</vt:lpstr>
      <vt:lpstr>1_Bakside</vt:lpstr>
      <vt:lpstr>Om undersøkelsen</vt:lpstr>
      <vt:lpstr>Antall kjøp i ulike kategorier</vt:lpstr>
      <vt:lpstr>Omsetning i ulike kategorier</vt:lpstr>
      <vt:lpstr>Fordeling kjøp mellom kvinner og menn</vt:lpstr>
    </vt:vector>
  </TitlesOfParts>
  <Company>TNS Gallup - Norway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E-handelsundersøkelsen 2010</dc:title>
  <dc:creator>eirik.ekrann</dc:creator>
  <cp:lastModifiedBy>BBS</cp:lastModifiedBy>
  <cp:revision>363</cp:revision>
  <dcterms:created xsi:type="dcterms:W3CDTF">2010-02-16T08:28:56Z</dcterms:created>
  <dcterms:modified xsi:type="dcterms:W3CDTF">2010-03-18T18:07:39Z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2429810</vt:lpwstr>
  </property>
  <property fmtid="{D5CDD505-2E9C-101B-9397-08002B2CF9AE}" pid="3" name="NXPowerLiteVersion">
    <vt:lpwstr>D4.1.1</vt:lpwstr>
  </property>
  <property fmtid="{D5CDD505-2E9C-101B-9397-08002B2CF9AE}" pid="4" name="_NewReviewCycle">
    <vt:lpwstr/>
  </property>
  <property fmtid="{D5CDD505-2E9C-101B-9397-08002B2CF9AE}" pid="5" name="_AdHocReviewCycleID">
    <vt:i4>1106258490</vt:i4>
  </property>
  <property fmtid="{D5CDD505-2E9C-101B-9397-08002B2CF9AE}" pid="6" name="_EmailSubject">
    <vt:lpwstr>Til pressemelding/Aftenposten</vt:lpwstr>
  </property>
  <property fmtid="{D5CDD505-2E9C-101B-9397-08002B2CF9AE}" pid="7" name="_AuthorEmail">
    <vt:lpwstr>anders.tronbol@bbs.no</vt:lpwstr>
  </property>
  <property fmtid="{D5CDD505-2E9C-101B-9397-08002B2CF9AE}" pid="8" name="_AuthorEmailDisplayName">
    <vt:lpwstr>Anders Tronbøl</vt:lpwstr>
  </property>
</Properties>
</file>