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936" r:id="rId2"/>
    <p:sldMasterId id="2147483653" r:id="rId3"/>
    <p:sldMasterId id="2147483924" r:id="rId4"/>
    <p:sldMasterId id="2147483777" r:id="rId5"/>
  </p:sldMasterIdLst>
  <p:notesMasterIdLst>
    <p:notesMasterId r:id="rId21"/>
  </p:notesMasterIdLst>
  <p:handoutMasterIdLst>
    <p:handoutMasterId r:id="rId22"/>
  </p:handoutMasterIdLst>
  <p:sldIdLst>
    <p:sldId id="345" r:id="rId6"/>
    <p:sldId id="353" r:id="rId7"/>
    <p:sldId id="352" r:id="rId8"/>
    <p:sldId id="330" r:id="rId9"/>
    <p:sldId id="337" r:id="rId10"/>
    <p:sldId id="338" r:id="rId11"/>
    <p:sldId id="340" r:id="rId12"/>
    <p:sldId id="339" r:id="rId13"/>
    <p:sldId id="362" r:id="rId14"/>
    <p:sldId id="361" r:id="rId15"/>
    <p:sldId id="360" r:id="rId16"/>
    <p:sldId id="359" r:id="rId17"/>
    <p:sldId id="358" r:id="rId18"/>
    <p:sldId id="357" r:id="rId19"/>
    <p:sldId id="348" r:id="rId20"/>
  </p:sldIdLst>
  <p:sldSz cx="10693400" cy="756126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C2D7"/>
    <a:srgbClr val="456587"/>
    <a:srgbClr val="4785AF"/>
    <a:srgbClr val="EE8D00"/>
    <a:srgbClr val="EE9400"/>
    <a:srgbClr val="355B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9" autoAdjust="0"/>
    <p:restoredTop sz="88081" autoAdjust="0"/>
  </p:normalViewPr>
  <p:slideViewPr>
    <p:cSldViewPr>
      <p:cViewPr varScale="1">
        <p:scale>
          <a:sx n="83" d="100"/>
          <a:sy n="83" d="100"/>
        </p:scale>
        <p:origin x="-102" y="-228"/>
      </p:cViewPr>
      <p:guideLst>
        <p:guide orient="horz" pos="1296"/>
        <p:guide orient="horz" pos="4272"/>
        <p:guide orient="horz" pos="816"/>
        <p:guide orient="horz" pos="4512"/>
        <p:guide pos="336"/>
        <p:guide pos="3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176" y="-108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gnus\Documents\Lokala%20arbetsdokument\Nordic%20consultant%20market_available%20for%20ewor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72.400000000000006</c:v>
                </c:pt>
                <c:pt idx="1">
                  <c:v>27.6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16</c:v>
                </c:pt>
                <c:pt idx="1">
                  <c:v>84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7.1</c:v>
                </c:pt>
                <c:pt idx="1">
                  <c:v>92.9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Kolumn1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95.4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v-SE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4"/>
  <c:chart>
    <c:plotArea>
      <c:layout/>
      <c:barChart>
        <c:barDir val="col"/>
        <c:grouping val="stacked"/>
        <c:ser>
          <c:idx val="0"/>
          <c:order val="0"/>
          <c:tx>
            <c:strRef>
              <c:f>Blad1!$B$1</c:f>
              <c:strCache>
                <c:ptCount val="1"/>
                <c:pt idx="0">
                  <c:v>Norge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Blad1!$B$2:$B$5</c:f>
              <c:numCache>
                <c:formatCode>General</c:formatCode>
                <c:ptCount val="4"/>
                <c:pt idx="1">
                  <c:v>40</c:v>
                </c:pt>
                <c:pt idx="2">
                  <c:v>125.5</c:v>
                </c:pt>
                <c:pt idx="3">
                  <c:v>116.2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Danmark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Blad1!$C$2:$C$5</c:f>
              <c:numCache>
                <c:formatCode>General</c:formatCode>
                <c:ptCount val="4"/>
                <c:pt idx="0">
                  <c:v>25</c:v>
                </c:pt>
                <c:pt idx="1">
                  <c:v>91</c:v>
                </c:pt>
                <c:pt idx="2">
                  <c:v>98</c:v>
                </c:pt>
                <c:pt idx="3">
                  <c:v>76.2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Finland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Blad1!$D$2:$D$5</c:f>
              <c:numCache>
                <c:formatCode>General</c:formatCode>
                <c:ptCount val="4"/>
                <c:pt idx="0">
                  <c:v>51</c:v>
                </c:pt>
                <c:pt idx="1">
                  <c:v>123</c:v>
                </c:pt>
                <c:pt idx="2">
                  <c:v>224.2</c:v>
                </c:pt>
                <c:pt idx="3">
                  <c:v>262.60000000000002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Sverige</c:v>
                </c:pt>
              </c:strCache>
            </c:strRef>
          </c:tx>
          <c:cat>
            <c:numRef>
              <c:f>Blad1!$A$2:$A$5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Blad1!$E$2:$E$5</c:f>
              <c:numCache>
                <c:formatCode>General</c:formatCode>
                <c:ptCount val="4"/>
                <c:pt idx="0">
                  <c:v>618</c:v>
                </c:pt>
                <c:pt idx="1">
                  <c:v>938</c:v>
                </c:pt>
                <c:pt idx="2">
                  <c:v>1440</c:v>
                </c:pt>
                <c:pt idx="3">
                  <c:v>1188</c:v>
                </c:pt>
              </c:numCache>
            </c:numRef>
          </c:val>
        </c:ser>
        <c:gapWidth val="75"/>
        <c:overlap val="100"/>
        <c:axId val="95634560"/>
        <c:axId val="95734400"/>
      </c:barChart>
      <c:catAx>
        <c:axId val="95634560"/>
        <c:scaling>
          <c:orientation val="minMax"/>
        </c:scaling>
        <c:axPos val="b"/>
        <c:numFmt formatCode="General" sourceLinked="1"/>
        <c:majorTickMark val="none"/>
        <c:tickLblPos val="nextTo"/>
        <c:crossAx val="95734400"/>
        <c:crosses val="autoZero"/>
        <c:auto val="1"/>
        <c:lblAlgn val="ctr"/>
        <c:lblOffset val="100"/>
      </c:catAx>
      <c:valAx>
        <c:axId val="957344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sv-SE" b="0"/>
                  <a:t>Omsättning MSEK</a:t>
                </a:r>
              </a:p>
            </c:rich>
          </c:tx>
        </c:title>
        <c:numFmt formatCode="General" sourceLinked="1"/>
        <c:tickLblPos val="nextTo"/>
        <c:crossAx val="95634560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>
          <a:latin typeface="+mj-lt"/>
        </a:defRPr>
      </a:pPr>
      <a:endParaRPr lang="sv-SE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28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456587">
                  <a:alpha val="36000"/>
                </a:srgbClr>
              </a:solidFill>
            </c:spPr>
          </c:dPt>
          <c:dPt>
            <c:idx val="1"/>
            <c:spPr>
              <a:solidFill>
                <a:srgbClr val="355B82">
                  <a:alpha val="61000"/>
                </a:srgbClr>
              </a:solidFill>
            </c:spPr>
          </c:dPt>
          <c:dPt>
            <c:idx val="2"/>
            <c:spPr>
              <a:solidFill>
                <a:srgbClr val="355B82">
                  <a:alpha val="78000"/>
                </a:srgbClr>
              </a:solidFill>
            </c:spPr>
          </c:dPt>
          <c:dPt>
            <c:idx val="3"/>
            <c:spPr>
              <a:solidFill>
                <a:srgbClr val="355B82"/>
              </a:solidFill>
            </c:spPr>
          </c:dPt>
          <c:dLbls>
            <c:delete val="1"/>
          </c:dLbls>
          <c:cat>
            <c:strRef>
              <c:f>Blad1!$B$34:$B$37</c:f>
              <c:strCache>
                <c:ptCount val="4"/>
                <c:pt idx="0">
                  <c:v>Sweden</c:v>
                </c:pt>
                <c:pt idx="1">
                  <c:v>Denmark</c:v>
                </c:pt>
                <c:pt idx="2">
                  <c:v>Finland</c:v>
                </c:pt>
                <c:pt idx="3">
                  <c:v>Norway</c:v>
                </c:pt>
              </c:strCache>
            </c:strRef>
          </c:cat>
          <c:val>
            <c:numRef>
              <c:f>Blad1!$F$34:$F$37</c:f>
              <c:numCache>
                <c:formatCode>General</c:formatCode>
                <c:ptCount val="4"/>
                <c:pt idx="0">
                  <c:v>26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txPr>
    <a:bodyPr/>
    <a:lstStyle/>
    <a:p>
      <a:pPr>
        <a:defRPr sz="1800">
          <a:latin typeface="+mn-lt"/>
        </a:defRPr>
      </a:pPr>
      <a:endParaRPr lang="sv-SE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7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DFFDF386-66CD-462E-BC54-F1F1C1A48F70}" type="datetimeFigureOut">
              <a:rPr lang="en-GB"/>
              <a:pPr>
                <a:defRPr/>
              </a:pPr>
              <a:t>20/09/2010</a:t>
            </a:fld>
            <a:endParaRPr lang="en-GB"/>
          </a:p>
        </p:txBody>
      </p:sp>
      <p:sp>
        <p:nvSpPr>
          <p:cNvPr id="82948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2949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D4F9A05C-92AB-4D75-96BD-298BC99B21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448C1E4-8353-40D6-85F9-E35EDE40300D}" type="datetimeFigureOut">
              <a:rPr lang="en-GB"/>
              <a:pPr>
                <a:defRPr/>
              </a:pPr>
              <a:t>20/09/2010</a:t>
            </a:fld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44538"/>
            <a:ext cx="52641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Klicka</a:t>
            </a:r>
            <a:r>
              <a:rPr lang="en-US" noProof="0" dirty="0" smtClean="0"/>
              <a:t> </a:t>
            </a:r>
            <a:r>
              <a:rPr lang="en-US" noProof="0" dirty="0" err="1" smtClean="0"/>
              <a:t>här</a:t>
            </a:r>
            <a:r>
              <a:rPr lang="en-US" noProof="0" dirty="0" smtClean="0"/>
              <a:t> </a:t>
            </a:r>
            <a:r>
              <a:rPr lang="en-US" noProof="0" dirty="0" err="1" smtClean="0"/>
              <a:t>för</a:t>
            </a:r>
            <a:r>
              <a:rPr lang="en-US" noProof="0" dirty="0" smtClean="0"/>
              <a:t> </a:t>
            </a:r>
            <a:r>
              <a:rPr lang="en-US" noProof="0" dirty="0" err="1" smtClean="0"/>
              <a:t>att</a:t>
            </a:r>
            <a:r>
              <a:rPr lang="en-US" noProof="0" dirty="0" smtClean="0"/>
              <a:t> </a:t>
            </a:r>
            <a:r>
              <a:rPr lang="en-US" noProof="0" dirty="0" err="1" smtClean="0"/>
              <a:t>ändra</a:t>
            </a:r>
            <a:r>
              <a:rPr lang="en-US" noProof="0" dirty="0" smtClean="0"/>
              <a:t> format </a:t>
            </a:r>
            <a:r>
              <a:rPr lang="en-US" noProof="0" dirty="0" err="1" smtClean="0"/>
              <a:t>på</a:t>
            </a:r>
            <a:r>
              <a:rPr lang="en-US" noProof="0" dirty="0" smtClean="0"/>
              <a:t> </a:t>
            </a:r>
            <a:r>
              <a:rPr lang="en-US" noProof="0" dirty="0" err="1" smtClean="0"/>
              <a:t>bakgrundstexten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två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tre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Nivå</a:t>
            </a:r>
            <a:r>
              <a:rPr lang="en-US" noProof="0" dirty="0" smtClean="0"/>
              <a:t> </a:t>
            </a:r>
            <a:r>
              <a:rPr lang="en-US" noProof="0" dirty="0" err="1" smtClean="0"/>
              <a:t>fyra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Nivå</a:t>
            </a:r>
            <a:r>
              <a:rPr lang="en-US" noProof="0" dirty="0" smtClean="0"/>
              <a:t>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CDCFB23C-8297-4B3C-AF7E-D9CA7945D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Huvudbudskapet är:</a:t>
            </a:r>
          </a:p>
          <a:p>
            <a:r>
              <a:rPr lang="sv-SE" dirty="0" smtClean="0"/>
              <a:t>Efterfrågan på marknaden har stabiliserats och börjar successivt öka.</a:t>
            </a:r>
          </a:p>
          <a:p>
            <a:r>
              <a:rPr lang="sv-SE" dirty="0" smtClean="0"/>
              <a:t>Vi ser flera tecken på förbättring. </a:t>
            </a:r>
          </a:p>
          <a:p>
            <a:r>
              <a:rPr lang="sv-SE" dirty="0" err="1" smtClean="0"/>
              <a:t>-Antal</a:t>
            </a:r>
            <a:r>
              <a:rPr lang="sv-SE" dirty="0" smtClean="0"/>
              <a:t> konsulter på uppdrag</a:t>
            </a:r>
          </a:p>
          <a:p>
            <a:r>
              <a:rPr lang="sv-SE" dirty="0" err="1" smtClean="0"/>
              <a:t>-Orderingång</a:t>
            </a:r>
            <a:endParaRPr lang="sv-SE" dirty="0" smtClean="0"/>
          </a:p>
          <a:p>
            <a:r>
              <a:rPr lang="sv-SE" dirty="0" err="1" smtClean="0"/>
              <a:t>-Projektledarna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err="1" smtClean="0"/>
              <a:t>---ger</a:t>
            </a:r>
            <a:r>
              <a:rPr lang="sv-SE" dirty="0" smtClean="0"/>
              <a:t> stöd för budskapet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Lönsamheten förbättras</a:t>
            </a:r>
          </a:p>
          <a:p>
            <a:r>
              <a:rPr lang="sv-SE" dirty="0" smtClean="0"/>
              <a:t>En negativ trend har brutits och en förbättring har påbörjats. </a:t>
            </a:r>
          </a:p>
          <a:p>
            <a:r>
              <a:rPr lang="sv-SE" dirty="0" smtClean="0"/>
              <a:t>Orsakerna är både att besparingar får effekt</a:t>
            </a:r>
          </a:p>
          <a:p>
            <a:r>
              <a:rPr lang="sv-SE" dirty="0" smtClean="0"/>
              <a:t>Och att försäljningen tar fart igen</a:t>
            </a:r>
          </a:p>
          <a:p>
            <a:endParaRPr lang="sv-SE" dirty="0" smtClean="0"/>
          </a:p>
          <a:p>
            <a:r>
              <a:rPr lang="sv-SE" dirty="0" smtClean="0"/>
              <a:t>Nettoomsättningen fortfarande på låg nivå jämfört med 2009</a:t>
            </a:r>
          </a:p>
          <a:p>
            <a:r>
              <a:rPr lang="sv-SE" dirty="0" smtClean="0"/>
              <a:t>Man kan då komma ihåg att 2009 fortfarande gynnades av den mycket starka orderingången i slutet av 2008.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Väsentliga händelser dras som inledning. </a:t>
            </a:r>
          </a:p>
          <a:p>
            <a:r>
              <a:rPr lang="sv-SE" dirty="0" smtClean="0"/>
              <a:t>Det var ett aktivt kvartal.</a:t>
            </a:r>
          </a:p>
          <a:p>
            <a:r>
              <a:rPr lang="sv-SE" dirty="0" smtClean="0"/>
              <a:t>De åtgärder som vidtogs var huvudsakligen av offensiv karaktär.</a:t>
            </a:r>
          </a:p>
          <a:p>
            <a:r>
              <a:rPr lang="sv-SE" dirty="0" smtClean="0"/>
              <a:t>Budskap:</a:t>
            </a:r>
          </a:p>
          <a:p>
            <a:r>
              <a:rPr lang="sv-SE" dirty="0" smtClean="0"/>
              <a:t>Försäljningen är god</a:t>
            </a:r>
          </a:p>
          <a:p>
            <a:r>
              <a:rPr lang="sv-SE" dirty="0" smtClean="0"/>
              <a:t>Initiativ för att skapa merförsäljning (Linköping och </a:t>
            </a:r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Sourcing</a:t>
            </a:r>
            <a:r>
              <a:rPr lang="sv-SE" dirty="0" smtClean="0"/>
              <a:t>)</a:t>
            </a:r>
          </a:p>
          <a:p>
            <a:r>
              <a:rPr lang="sv-SE" dirty="0" smtClean="0"/>
              <a:t>Nya mål fastställdes</a:t>
            </a:r>
          </a:p>
          <a:p>
            <a:endParaRPr lang="sv-SE" dirty="0" smtClean="0"/>
          </a:p>
          <a:p>
            <a:r>
              <a:rPr lang="sv-SE" dirty="0" smtClean="0"/>
              <a:t>”Jag återkommer till målen i slutet av presentationen, och berättar litet mer om hur vi ska nå dem.”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Utvecklingen per land dras kortfattat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Tryck på den goda lönsamheten trots nedgången</a:t>
            </a:r>
          </a:p>
          <a:p>
            <a:r>
              <a:rPr lang="sv-SE" dirty="0" smtClean="0"/>
              <a:t>Beredskapen och flexibiliteten är nu bättre.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Förklara gärna om övertagsaffärerna, men få dem inte att låta alltför negativa utan att det är rimligt att marginalen är lägre </a:t>
            </a:r>
            <a:r>
              <a:rPr lang="sv-SE" dirty="0" err="1" smtClean="0"/>
              <a:t>pga</a:t>
            </a:r>
            <a:r>
              <a:rPr lang="sv-SE" dirty="0" smtClean="0"/>
              <a:t>… (lägre </a:t>
            </a:r>
            <a:r>
              <a:rPr lang="sv-SE" dirty="0" err="1" smtClean="0"/>
              <a:t>införsäljningskostnad</a:t>
            </a:r>
            <a:r>
              <a:rPr lang="sv-SE" dirty="0" smtClean="0"/>
              <a:t>, lägre administrativ kostnad eller hur ni nu motiverar det)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CFB23C-8297-4B3C-AF7E-D9CA7945D0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23242"/>
            <a:ext cx="9934575" cy="102555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2882094"/>
            <a:ext cx="9912350" cy="32559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4625" y="2851150"/>
            <a:ext cx="2482850" cy="3856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51150"/>
            <a:ext cx="7299325" cy="3856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3738563"/>
            <a:ext cx="4879975" cy="296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4800" y="3738563"/>
            <a:ext cx="4879975" cy="296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94625" y="2851150"/>
            <a:ext cx="2482850" cy="3856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851150"/>
            <a:ext cx="7299325" cy="3856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2851150"/>
            <a:ext cx="9934575" cy="9350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352425" y="3738563"/>
            <a:ext cx="9912350" cy="2968625"/>
          </a:xfrm>
        </p:spPr>
        <p:txBody>
          <a:bodyPr/>
          <a:lstStyle/>
          <a:p>
            <a:pPr lvl="0"/>
            <a:endParaRPr lang="sv-SE" noProof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3280565"/>
            <a:ext cx="4879975" cy="296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84800" y="3280565"/>
            <a:ext cx="4879975" cy="2968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71475" y="7026275"/>
            <a:ext cx="7083425" cy="2397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Compass 2010-2015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1"/>
          </p:nvPr>
        </p:nvSpPr>
        <p:spPr>
          <a:xfrm>
            <a:off x="7878763" y="7026275"/>
            <a:ext cx="1533525" cy="2397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779A-D5E8-4E01-B973-834AAF332D1D}" type="datetime1">
              <a:rPr lang="sv-SE"/>
              <a:pPr>
                <a:defRPr/>
              </a:pPr>
              <a:t>2010-09-20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61525" y="7026275"/>
            <a:ext cx="676275" cy="2397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Sid </a:t>
            </a:r>
            <a:fld id="{F3C3E88E-5505-4F8C-9158-F63062ED2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4000" y="808831"/>
            <a:ext cx="9934575" cy="107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00" y="1880402"/>
            <a:ext cx="9912350" cy="318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9448800" y="6934200"/>
            <a:ext cx="609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/>
          </a:p>
        </p:txBody>
      </p:sp>
      <p:pic>
        <p:nvPicPr>
          <p:cNvPr id="6" name="Bildobjekt 5" descr="Bild 9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1600" y="6828631"/>
            <a:ext cx="1128934" cy="228600"/>
          </a:xfrm>
          <a:prstGeom prst="rect">
            <a:avLst/>
          </a:prstGeom>
        </p:spPr>
      </p:pic>
      <p:cxnSp>
        <p:nvCxnSpPr>
          <p:cNvPr id="9" name="Rak 8"/>
          <p:cNvCxnSpPr/>
          <p:nvPr userDrawn="1"/>
        </p:nvCxnSpPr>
        <p:spPr bwMode="auto">
          <a:xfrm>
            <a:off x="0" y="7209631"/>
            <a:ext cx="10693400" cy="158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3993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Bildobjekt 9" descr="Toppenbotten.pd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489700" y="6483600"/>
            <a:ext cx="3693386" cy="71675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953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2pPr>
      <a:lvl3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3pPr>
      <a:lvl4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4pPr>
      <a:lvl5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9pPr>
    </p:titleStyle>
    <p:bodyStyle>
      <a:lvl1pPr marL="180975" indent="-180975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SzPct val="115000"/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71488" indent="-177800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Georgia" pitchFamily="18" charset="0"/>
        <a:buChar char="-"/>
        <a:defRPr sz="2800">
          <a:solidFill>
            <a:schemeClr val="tx1"/>
          </a:solidFill>
          <a:latin typeface="+mj-lt"/>
        </a:defRPr>
      </a:lvl2pPr>
      <a:lvl3pPr marL="13398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000">
          <a:solidFill>
            <a:schemeClr val="tx1"/>
          </a:solidFill>
          <a:latin typeface="+mj-lt"/>
        </a:defRPr>
      </a:lvl3pPr>
      <a:lvl4pPr marL="17843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000">
          <a:solidFill>
            <a:schemeClr val="tx1"/>
          </a:solidFill>
          <a:latin typeface="+mj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000">
          <a:solidFill>
            <a:schemeClr val="tx1"/>
          </a:solidFill>
          <a:latin typeface="+mj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E676-03F8-497C-98F1-DF66A8E8DAF2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7988F-2693-4EC2-9EB7-17BD77D9D4AD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417478" y="1990738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7003" y="2955146"/>
            <a:ext cx="99123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3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9536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2pPr>
      <a:lvl3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3pPr>
      <a:lvl4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4pPr>
      <a:lvl5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9pPr>
    </p:titleStyle>
    <p:bodyStyle>
      <a:lvl1pPr marL="292100" indent="-292100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j-lt"/>
          <a:ea typeface="+mn-ea"/>
          <a:cs typeface="+mn-cs"/>
        </a:defRPr>
      </a:lvl1pPr>
      <a:lvl2pPr marL="471488" indent="-177800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Georgia" pitchFamily="18" charset="0"/>
        <a:buChar char="-"/>
        <a:defRPr sz="2900">
          <a:solidFill>
            <a:schemeClr val="tx1"/>
          </a:solidFill>
          <a:latin typeface="+mj-lt"/>
        </a:defRPr>
      </a:lvl2pPr>
      <a:lvl3pPr marL="13398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400">
          <a:solidFill>
            <a:schemeClr val="tx1"/>
          </a:solidFill>
          <a:latin typeface="+mj-lt"/>
        </a:defRPr>
      </a:lvl3pPr>
      <a:lvl4pPr marL="17843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100">
          <a:solidFill>
            <a:schemeClr val="tx1"/>
          </a:solidFill>
          <a:latin typeface="+mj-lt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100">
          <a:solidFill>
            <a:schemeClr val="tx1"/>
          </a:solidFill>
          <a:latin typeface="+mj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B51C4-9E53-4DC1-9EFA-F9950750930D}" type="datetimeFigureOut">
              <a:rPr lang="sv-SE" smtClean="0"/>
              <a:pPr/>
              <a:t>2010-09-20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7991-2805-4D1D-858B-714601F7A7E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89881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3738563"/>
            <a:ext cx="99123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48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  <a:ea typeface="+mj-ea"/>
          <a:cs typeface="+mj-cs"/>
        </a:defRPr>
      </a:lvl1pPr>
      <a:lvl2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2pPr>
      <a:lvl3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3pPr>
      <a:lvl4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4pPr>
      <a:lvl5pPr algn="l" defTabSz="995363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9pPr>
    </p:titleStyle>
    <p:bodyStyle>
      <a:lvl1pPr marL="292100" indent="-292100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471488" indent="-177800" algn="l" defTabSz="995363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Georgia" pitchFamily="18" charset="0"/>
        <a:buChar char="-"/>
        <a:defRPr sz="2900">
          <a:solidFill>
            <a:schemeClr val="tx1"/>
          </a:solidFill>
          <a:latin typeface="Arial" charset="0"/>
        </a:defRPr>
      </a:lvl2pPr>
      <a:lvl3pPr marL="13398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400">
          <a:solidFill>
            <a:schemeClr val="tx1"/>
          </a:solidFill>
          <a:latin typeface="Arial" charset="0"/>
        </a:defRPr>
      </a:lvl3pPr>
      <a:lvl4pPr marL="1784350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100">
          <a:solidFill>
            <a:schemeClr val="tx1"/>
          </a:solidFill>
          <a:latin typeface="Arial" charset="0"/>
        </a:defRPr>
      </a:lvl4pPr>
      <a:lvl5pPr marL="2239963" indent="-249238" algn="l" defTabSz="995363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−"/>
        <a:defRPr sz="2100">
          <a:solidFill>
            <a:schemeClr val="tx1"/>
          </a:solidFill>
          <a:latin typeface="Arial" charset="0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Font typeface="Georgia" pitchFamily="18" charset="0"/>
        <a:buChar char="−"/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ulf.henning@ework.se" TargetMode="External"/><Relationship Id="rId2" Type="http://schemas.openxmlformats.org/officeDocument/2006/relationships/hyperlink" Target="mailto:claes.ruthberg@ework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Mall 1.pdf"/>
          <p:cNvPicPr>
            <a:picLocks noChangeAspect="1"/>
          </p:cNvPicPr>
          <p:nvPr/>
        </p:nvPicPr>
        <p:blipFill>
          <a:blip r:embed="rId3" cstate="print"/>
          <a:srcRect t="28750"/>
          <a:stretch>
            <a:fillRect/>
          </a:stretch>
        </p:blipFill>
        <p:spPr>
          <a:xfrm>
            <a:off x="0" y="2485231"/>
            <a:ext cx="10693400" cy="507603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802005" y="3756128"/>
            <a:ext cx="9089390" cy="16207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v-SE" sz="3200" dirty="0" err="1" smtClean="0">
                <a:solidFill>
                  <a:schemeClr val="bg1"/>
                </a:solidFill>
                <a:latin typeface="Akzidenz Grotesk BE Md"/>
                <a:cs typeface="Akzidenz Grotesk BE Md"/>
              </a:rPr>
              <a:t>eWork</a:t>
            </a:r>
            <a:r>
              <a:rPr lang="sv-SE" sz="3200" dirty="0" smtClean="0">
                <a:solidFill>
                  <a:schemeClr val="bg1"/>
                </a:solidFill>
                <a:latin typeface="Akzidenz Grotesk BE Md"/>
                <a:cs typeface="Akzidenz Grotesk BE Md"/>
              </a:rPr>
              <a:t> delårsrapport första kvartalet 2010</a:t>
            </a:r>
            <a:br>
              <a:rPr lang="sv-SE" sz="3200" dirty="0" smtClean="0">
                <a:solidFill>
                  <a:schemeClr val="bg1"/>
                </a:solidFill>
                <a:latin typeface="Akzidenz Grotesk BE Md"/>
                <a:cs typeface="Akzidenz Grotesk BE Md"/>
              </a:rPr>
            </a:br>
            <a:r>
              <a:rPr lang="sv-SE" sz="2400" dirty="0" smtClean="0">
                <a:solidFill>
                  <a:schemeClr val="bg1"/>
                </a:solidFill>
                <a:latin typeface="Akzidenz Grotesk BE Md"/>
                <a:cs typeface="Akzidenz Grotesk BE Md"/>
              </a:rPr>
              <a:t>Claes Ruthberg, vd </a:t>
            </a:r>
            <a:br>
              <a:rPr lang="sv-SE" sz="2400" dirty="0" smtClean="0">
                <a:solidFill>
                  <a:schemeClr val="bg1"/>
                </a:solidFill>
                <a:latin typeface="Akzidenz Grotesk BE Md"/>
                <a:cs typeface="Akzidenz Grotesk BE Md"/>
              </a:rPr>
            </a:br>
            <a:r>
              <a:rPr lang="sv-SE" sz="2400" dirty="0" smtClean="0">
                <a:solidFill>
                  <a:schemeClr val="bg1"/>
                </a:solidFill>
                <a:latin typeface="Akzidenz Grotesk BE Md"/>
                <a:cs typeface="Akzidenz Grotesk BE Md"/>
              </a:rPr>
              <a:t>Presentation den 10 maj 2010</a:t>
            </a:r>
            <a:endParaRPr lang="sv-SE" sz="3100" dirty="0">
              <a:solidFill>
                <a:schemeClr val="bg1"/>
              </a:solidFill>
              <a:latin typeface="Akzidenz Grotesk BE Md"/>
              <a:cs typeface="Akzidenz Grotesk BE Md"/>
            </a:endParaRPr>
          </a:p>
        </p:txBody>
      </p:sp>
      <p:pic>
        <p:nvPicPr>
          <p:cNvPr id="4" name="Bildobjekt 3" descr="Bild 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46600" y="971372"/>
            <a:ext cx="1600200" cy="324028"/>
          </a:xfrm>
          <a:prstGeom prst="rect">
            <a:avLst/>
          </a:prstGeom>
        </p:spPr>
      </p:pic>
      <p:pic>
        <p:nvPicPr>
          <p:cNvPr id="8" name="Bildobjekt 7" descr="Toppenbotten.pd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007" y="1785600"/>
            <a:ext cx="3693386" cy="716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533400" y="810000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eWorks</a:t>
            </a:r>
            <a:r>
              <a:rPr kumimoji="0" lang="sv-S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nya mål: 5 – 5 – 15 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33400" y="1875631"/>
            <a:ext cx="99123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 miljarder kronor i omsättning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 procents rörelsemarginal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Målet ska nås 2015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Ambitiöst mål, men väl förankrat</a:t>
            </a:r>
            <a:endParaRPr kumimoji="0" lang="sv-S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3400" y="810000"/>
            <a:ext cx="9934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Fem strategier för tillväxt och lönsamhet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533400" y="3018631"/>
            <a:ext cx="2576284" cy="25327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defTabSz="995363">
              <a:defRPr/>
            </a:pPr>
            <a:r>
              <a:rPr lang="sv-SE" sz="2000" dirty="0"/>
              <a:t>               </a:t>
            </a:r>
            <a:endParaRPr lang="sv-SE" dirty="0"/>
          </a:p>
          <a:p>
            <a:pPr algn="ctr" defTabSz="995363">
              <a:defRPr/>
            </a:pPr>
            <a:r>
              <a:rPr lang="sv-SE" sz="2000" dirty="0"/>
              <a:t>                 2015</a:t>
            </a: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1497365" y="4164451"/>
            <a:ext cx="1378735" cy="126270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defTabSz="995363">
              <a:defRPr/>
            </a:pPr>
            <a:r>
              <a:rPr lang="sv-SE" sz="2000" dirty="0" smtClean="0"/>
              <a:t>2010</a:t>
            </a:r>
            <a:endParaRPr lang="sv-SE" sz="2000" dirty="0"/>
          </a:p>
        </p:txBody>
      </p:sp>
      <p:sp>
        <p:nvSpPr>
          <p:cNvPr id="11" name="Höger 12"/>
          <p:cNvSpPr>
            <a:spLocks noChangeArrowheads="1"/>
          </p:cNvSpPr>
          <p:nvPr/>
        </p:nvSpPr>
        <p:spPr bwMode="auto">
          <a:xfrm rot="16200000">
            <a:off x="1421610" y="3246438"/>
            <a:ext cx="1008063" cy="552450"/>
          </a:xfrm>
          <a:prstGeom prst="rightArrow">
            <a:avLst>
              <a:gd name="adj1" fmla="val 50000"/>
              <a:gd name="adj2" fmla="val 49884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95363"/>
            <a:endParaRPr lang="sv-SE" sz="2000"/>
          </a:p>
        </p:txBody>
      </p:sp>
      <p:sp>
        <p:nvSpPr>
          <p:cNvPr id="12" name="textruta 15"/>
          <p:cNvSpPr txBox="1">
            <a:spLocks noChangeArrowheads="1"/>
          </p:cNvSpPr>
          <p:nvPr/>
        </p:nvSpPr>
        <p:spPr bwMode="auto">
          <a:xfrm>
            <a:off x="469900" y="1951831"/>
            <a:ext cx="7708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400" dirty="0" smtClean="0">
                <a:latin typeface="+mj-lt"/>
              </a:rPr>
              <a:t>Fördjupat och breddat samarbete med kunderna</a:t>
            </a:r>
            <a:endParaRPr lang="sv-SE" sz="2400" dirty="0">
              <a:latin typeface="+mj-lt"/>
            </a:endParaRPr>
          </a:p>
          <a:p>
            <a:pPr>
              <a:defRPr/>
            </a:pPr>
            <a:r>
              <a:rPr lang="sv-SE" sz="2400" dirty="0" smtClean="0">
                <a:latin typeface="+mj-lt"/>
              </a:rPr>
              <a:t>Nya kunder</a:t>
            </a:r>
            <a:endParaRPr lang="sv-SE" sz="2400" dirty="0">
              <a:latin typeface="+mj-lt"/>
            </a:endParaRPr>
          </a:p>
        </p:txBody>
      </p:sp>
      <p:sp>
        <p:nvSpPr>
          <p:cNvPr id="13" name="Höger 16"/>
          <p:cNvSpPr>
            <a:spLocks noChangeArrowheads="1"/>
          </p:cNvSpPr>
          <p:nvPr/>
        </p:nvSpPr>
        <p:spPr bwMode="auto">
          <a:xfrm>
            <a:off x="3057529" y="4491831"/>
            <a:ext cx="1008063" cy="550863"/>
          </a:xfrm>
          <a:prstGeom prst="rightArrow">
            <a:avLst>
              <a:gd name="adj1" fmla="val 50000"/>
              <a:gd name="adj2" fmla="val 50028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95363"/>
            <a:endParaRPr lang="sv-SE" sz="2000"/>
          </a:p>
        </p:txBody>
      </p:sp>
      <p:sp>
        <p:nvSpPr>
          <p:cNvPr id="14" name="textruta 17"/>
          <p:cNvSpPr txBox="1">
            <a:spLocks noChangeArrowheads="1"/>
          </p:cNvSpPr>
          <p:nvPr/>
        </p:nvSpPr>
        <p:spPr bwMode="auto">
          <a:xfrm>
            <a:off x="4279900" y="4161631"/>
            <a:ext cx="4495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2400" dirty="0" smtClean="0"/>
              <a:t>Nya erbjudanden</a:t>
            </a:r>
          </a:p>
          <a:p>
            <a:pPr>
              <a:defRPr/>
            </a:pPr>
            <a:r>
              <a:rPr lang="sv-SE" sz="2400" dirty="0" smtClean="0">
                <a:latin typeface="+mj-lt"/>
              </a:rPr>
              <a:t>Nya geografiska marknader</a:t>
            </a:r>
          </a:p>
          <a:p>
            <a:pPr>
              <a:defRPr/>
            </a:pPr>
            <a:r>
              <a:rPr lang="sv-SE" sz="2400" dirty="0" smtClean="0"/>
              <a:t>Nya kompetensområden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1813" y="810000"/>
            <a:ext cx="9572692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95363" eaLnBrk="0" hangingPunct="0">
              <a:defRPr/>
            </a:pPr>
            <a:r>
              <a:rPr lang="sv-SE" sz="3600" b="1" kern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Goda tillväxtmöjligheter i kärnaffären</a:t>
            </a:r>
            <a:endParaRPr lang="sv-SE" sz="36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17500" y="2057400"/>
          <a:ext cx="5857916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880100" y="2485231"/>
          <a:ext cx="4132254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6184900" y="2028031"/>
            <a:ext cx="344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dirty="0" smtClean="0"/>
              <a:t>Adresserbar marknad 60 GSEK</a:t>
            </a:r>
            <a:endParaRPr lang="sv-SE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531813" y="810000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Marknadsutsikter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31813" y="1951831"/>
            <a:ext cx="991235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Den osäkra marknadssituationen är något mer positiv än tidigare 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Trenden att kunderna genomför kostnadsreducerande </a:t>
            </a:r>
            <a:b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åtgärder såsom konsolidering av antalet leverantörer fortsätter 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Prispress av befintliga avtal samt utbyte mot billigare leveranser </a:t>
            </a:r>
            <a:b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v-S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befintliga projekt fortsätter om än i mindre skala än tidigare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None/>
              <a:tabLst/>
              <a:defRPr/>
            </a:pPr>
            <a:endParaRPr kumimoji="0" lang="sv-SE" sz="24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endParaRPr kumimoji="0" lang="sv-S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531813" y="810000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Utsikter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latshållare för innehåll 2"/>
          <p:cNvSpPr txBox="1">
            <a:spLocks/>
          </p:cNvSpPr>
          <p:nvPr/>
        </p:nvSpPr>
        <p:spPr bwMode="auto">
          <a:xfrm>
            <a:off x="533400" y="1723231"/>
            <a:ext cx="95377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eWork</a:t>
            </a: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prioriterar kvalitet, lönsamhet och tillväxt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Styrelsen bedömer att en successivt förbättrad marknad tillsammans med genomförda operativa förbättringar ger </a:t>
            </a:r>
            <a:r>
              <a:rPr kumimoji="0" lang="sv-S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eWork</a:t>
            </a: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möjligheter att </a:t>
            </a:r>
            <a:b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växa, samt skapar goda förutsättningar för förbättrad lönsamhet för bolaget under 2010 jämfört med 2009.</a:t>
            </a:r>
          </a:p>
          <a:p>
            <a:pPr marL="179388" marR="0" lvl="0" indent="-179388" algn="l" defTabSz="995363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Pct val="115000"/>
              <a:buFontTx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Marginell uppjustering av utsikterna.</a:t>
            </a:r>
            <a:endParaRPr kumimoji="0" lang="sv-SE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531813" y="810000"/>
            <a:ext cx="9090025" cy="1620838"/>
          </a:xfrm>
        </p:spPr>
        <p:txBody>
          <a:bodyPr/>
          <a:lstStyle/>
          <a:p>
            <a:r>
              <a:rPr lang="sv-SE" dirty="0" smtClean="0"/>
              <a:t>Frågor och svar</a:t>
            </a:r>
            <a:endParaRPr lang="sv-SE" dirty="0"/>
          </a:p>
        </p:txBody>
      </p:sp>
      <p:sp>
        <p:nvSpPr>
          <p:cNvPr id="6" name="Underrubrik 5"/>
          <p:cNvSpPr>
            <a:spLocks noGrp="1"/>
          </p:cNvSpPr>
          <p:nvPr>
            <p:ph type="subTitle" idx="1"/>
          </p:nvPr>
        </p:nvSpPr>
        <p:spPr>
          <a:xfrm>
            <a:off x="533400" y="1951831"/>
            <a:ext cx="7486650" cy="3581400"/>
          </a:xfrm>
        </p:spPr>
        <p:txBody>
          <a:bodyPr/>
          <a:lstStyle/>
          <a:p>
            <a:pPr algn="l"/>
            <a:r>
              <a:rPr lang="sv-SE" sz="2400" dirty="0" smtClean="0"/>
              <a:t>Claes Ruthberg, vd och koncernchef</a:t>
            </a:r>
          </a:p>
          <a:p>
            <a:pPr algn="l"/>
            <a:r>
              <a:rPr lang="nb-NO" sz="2400" dirty="0" smtClean="0"/>
              <a:t>Tel: 08-50 60 55 05 </a:t>
            </a:r>
          </a:p>
          <a:p>
            <a:pPr algn="l"/>
            <a:r>
              <a:rPr lang="nb-NO" sz="2400" dirty="0" smtClean="0"/>
              <a:t>e-post: </a:t>
            </a:r>
            <a:r>
              <a:rPr lang="sv-SE" sz="2400" dirty="0" smtClean="0">
                <a:hlinkClick r:id="rId2"/>
              </a:rPr>
              <a:t>claes.ruthberg@ework.se</a:t>
            </a:r>
            <a:endParaRPr lang="sv-SE" sz="2400" dirty="0" smtClean="0"/>
          </a:p>
          <a:p>
            <a:pPr algn="l"/>
            <a:endParaRPr lang="sv-SE" sz="2400" dirty="0" smtClean="0"/>
          </a:p>
          <a:p>
            <a:pPr algn="l"/>
            <a:r>
              <a:rPr lang="sv-SE" sz="2400" dirty="0" smtClean="0"/>
              <a:t>Ulf Henning, CFO</a:t>
            </a:r>
          </a:p>
          <a:p>
            <a:pPr algn="l"/>
            <a:r>
              <a:rPr lang="nb-NO" sz="2400" dirty="0" smtClean="0"/>
              <a:t>Tel: 08-50 60 55 12 </a:t>
            </a:r>
          </a:p>
          <a:p>
            <a:pPr algn="l"/>
            <a:r>
              <a:rPr lang="nb-NO" sz="2400" dirty="0" smtClean="0"/>
              <a:t>e-post: </a:t>
            </a:r>
            <a:r>
              <a:rPr lang="nb-NO" sz="2400" dirty="0" smtClean="0">
                <a:hlinkClick r:id="rId3"/>
              </a:rPr>
              <a:t>ulf.henning@ework.se</a:t>
            </a:r>
            <a:r>
              <a:rPr lang="nb-NO" sz="2400" dirty="0" smtClean="0"/>
              <a:t> </a:t>
            </a:r>
            <a:endParaRPr lang="sv-SE" sz="2400" dirty="0" smtClean="0"/>
          </a:p>
          <a:p>
            <a:pPr algn="l"/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04000" y="808831"/>
            <a:ext cx="9934575" cy="1072335"/>
          </a:xfrm>
        </p:spPr>
        <p:txBody>
          <a:bodyPr/>
          <a:lstStyle/>
          <a:p>
            <a:r>
              <a:rPr lang="sv-SE" dirty="0" smtClean="0"/>
              <a:t>Positiv försäljningsutveckling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sz="half" idx="1"/>
          </p:nvPr>
        </p:nvSpPr>
        <p:spPr>
          <a:xfrm>
            <a:off x="533400" y="1951831"/>
            <a:ext cx="5528500" cy="2968625"/>
          </a:xfrm>
        </p:spPr>
        <p:txBody>
          <a:bodyPr/>
          <a:lstStyle/>
          <a:p>
            <a:pPr marL="179388" indent="-179388">
              <a:buSzPct val="115000"/>
            </a:pPr>
            <a:r>
              <a:rPr lang="sv-SE" sz="2400" dirty="0" smtClean="0"/>
              <a:t>Marknaden stabiliserades</a:t>
            </a:r>
          </a:p>
          <a:p>
            <a:pPr marL="179388" lvl="0" indent="-179388">
              <a:buSzPct val="115000"/>
            </a:pPr>
            <a:r>
              <a:rPr lang="sv-SE" sz="2400" dirty="0" smtClean="0"/>
              <a:t>Orderingång 498,2 MSEK (433,6)</a:t>
            </a:r>
          </a:p>
          <a:p>
            <a:pPr marL="179388" lvl="0" indent="-179388">
              <a:buSzPct val="115000"/>
            </a:pPr>
            <a:r>
              <a:rPr lang="sv-SE" sz="2400" dirty="0" smtClean="0"/>
              <a:t>Antalet förfrågningar ökade</a:t>
            </a:r>
          </a:p>
          <a:p>
            <a:pPr marL="179388" lvl="0" indent="-179388">
              <a:buSzPct val="115000"/>
            </a:pPr>
            <a:r>
              <a:rPr lang="sv-SE" sz="2400" dirty="0" smtClean="0"/>
              <a:t>Särskilt stort intresse för projektledare</a:t>
            </a:r>
          </a:p>
        </p:txBody>
      </p:sp>
      <p:pic>
        <p:nvPicPr>
          <p:cNvPr id="7" name="Bildobjekt 2" descr="antal konsulter ework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6800" y="2028031"/>
            <a:ext cx="3559462" cy="27482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Förbättrad lönsamhet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531813" y="1955006"/>
            <a:ext cx="5195887" cy="2968625"/>
          </a:xfrm>
        </p:spPr>
        <p:txBody>
          <a:bodyPr anchor="t"/>
          <a:lstStyle/>
          <a:p>
            <a:pPr marL="179388" lvl="0" indent="-179388">
              <a:buSzPct val="115000"/>
            </a:pPr>
            <a:r>
              <a:rPr lang="sv-SE" sz="2400" dirty="0" smtClean="0"/>
              <a:t>Omsättningen 11,1 % lägre än 2009</a:t>
            </a:r>
          </a:p>
          <a:p>
            <a:pPr marL="179388" lvl="0" indent="-179388">
              <a:spcAft>
                <a:spcPts val="600"/>
              </a:spcAft>
              <a:buSzPct val="115000"/>
            </a:pPr>
            <a:r>
              <a:rPr lang="sv-SE" sz="2400" dirty="0" smtClean="0"/>
              <a:t>Q1 2009 var fortfarande starkt </a:t>
            </a:r>
            <a:r>
              <a:rPr lang="sv-SE" sz="2400" dirty="0" err="1" smtClean="0"/>
              <a:t>pga</a:t>
            </a:r>
            <a:r>
              <a:rPr lang="sv-SE" sz="2400" dirty="0" smtClean="0"/>
              <a:t> god orderbok från 2008</a:t>
            </a:r>
          </a:p>
          <a:p>
            <a:pPr marL="179388" lvl="0" indent="-179388">
              <a:buSzPct val="115000"/>
            </a:pPr>
            <a:r>
              <a:rPr lang="sv-SE" sz="2400" dirty="0" smtClean="0"/>
              <a:t>Besparingar får effekt, 5 MSEK</a:t>
            </a:r>
          </a:p>
          <a:p>
            <a:pPr marL="179388" lvl="0" indent="-179388">
              <a:buSzPct val="115000"/>
            </a:pPr>
            <a:r>
              <a:rPr lang="sv-SE" sz="2400" dirty="0" smtClean="0"/>
              <a:t>Rörelseresultat 6,6 MSEK (6,0)</a:t>
            </a:r>
          </a:p>
          <a:p>
            <a:pPr marL="179388" lvl="0" indent="-179388">
              <a:buSzPct val="115000"/>
              <a:buFont typeface="Arial"/>
              <a:buChar char="•"/>
            </a:pPr>
            <a:r>
              <a:rPr lang="sv-SE" sz="2400" dirty="0" smtClean="0"/>
              <a:t>Rörelsemarginal1,6 % (1,3)</a:t>
            </a:r>
          </a:p>
          <a:p>
            <a:pPr marL="179388" lvl="0" indent="-179388">
              <a:lnSpc>
                <a:spcPct val="100000"/>
              </a:lnSpc>
              <a:spcAft>
                <a:spcPts val="600"/>
              </a:spcAft>
              <a:buSzPct val="115000"/>
            </a:pPr>
            <a:endParaRPr lang="sv-SE" sz="2400" dirty="0" smtClean="0"/>
          </a:p>
        </p:txBody>
      </p:sp>
      <p:pic>
        <p:nvPicPr>
          <p:cNvPr id="5" name="Bildobjekt 7" descr="Omsatt+rorelser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47376" y="2057400"/>
            <a:ext cx="357132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1813" y="810000"/>
            <a:ext cx="9934575" cy="1025551"/>
          </a:xfrm>
        </p:spPr>
        <p:txBody>
          <a:bodyPr/>
          <a:lstStyle/>
          <a:p>
            <a:r>
              <a:rPr lang="sv-SE" dirty="0" smtClean="0"/>
              <a:t>Väsentliga händelser första kvartalet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3" y="2057400"/>
            <a:ext cx="9912350" cy="3255991"/>
          </a:xfrm>
        </p:spPr>
        <p:txBody>
          <a:bodyPr/>
          <a:lstStyle/>
          <a:p>
            <a:pPr marL="179388" indent="-179388"/>
            <a:r>
              <a:rPr lang="sv-SE" sz="2400" dirty="0" err="1" smtClean="0"/>
              <a:t>eWork</a:t>
            </a:r>
            <a:r>
              <a:rPr lang="sv-SE" sz="2400" dirty="0" smtClean="0"/>
              <a:t> öppnade lokalkontor i Linköping och lanserade en ny </a:t>
            </a:r>
            <a:r>
              <a:rPr lang="sv-SE" sz="2400" dirty="0" err="1" smtClean="0"/>
              <a:t>outsourcingtjänst</a:t>
            </a:r>
            <a:r>
              <a:rPr lang="sv-SE" sz="2400" dirty="0" smtClean="0"/>
              <a:t> kallad </a:t>
            </a:r>
            <a:r>
              <a:rPr lang="sv-SE" sz="2400" dirty="0" err="1" smtClean="0"/>
              <a:t>Single</a:t>
            </a:r>
            <a:r>
              <a:rPr lang="sv-SE" sz="2400" dirty="0" smtClean="0"/>
              <a:t> </a:t>
            </a:r>
            <a:r>
              <a:rPr lang="sv-SE" sz="2400" dirty="0" err="1" smtClean="0"/>
              <a:t>Sourcing</a:t>
            </a:r>
            <a:endParaRPr lang="sv-SE" sz="2400" dirty="0" smtClean="0"/>
          </a:p>
          <a:p>
            <a:pPr marL="179388" indent="-179388">
              <a:buSzPct val="115000"/>
            </a:pPr>
            <a:r>
              <a:rPr lang="sv-SE" sz="2400" dirty="0" smtClean="0"/>
              <a:t>Flera ramavtal tecknades med stora kunder såsom Hertz, </a:t>
            </a:r>
            <a:br>
              <a:rPr lang="sv-SE" sz="2400" dirty="0" smtClean="0"/>
            </a:br>
            <a:r>
              <a:rPr lang="sv-SE" sz="2400" dirty="0" smtClean="0"/>
              <a:t>Vägverket, Linköpings Kommun och Sjöfartsverket</a:t>
            </a:r>
          </a:p>
          <a:p>
            <a:pPr marL="179388" indent="-179388"/>
            <a:r>
              <a:rPr lang="sv-SE" sz="2400" dirty="0" err="1" smtClean="0"/>
              <a:t>eWorks</a:t>
            </a:r>
            <a:r>
              <a:rPr lang="sv-SE" sz="2400" dirty="0" smtClean="0"/>
              <a:t> styrelse fastställde nya långsiktiga finansiella mål</a:t>
            </a:r>
          </a:p>
          <a:p>
            <a:pPr marL="179388" indent="-179388"/>
            <a:r>
              <a:rPr lang="sv-SE" sz="2400" dirty="0" err="1" smtClean="0"/>
              <a:t>eWorkaktien</a:t>
            </a:r>
            <a:r>
              <a:rPr lang="sv-SE" sz="2400" dirty="0" smtClean="0"/>
              <a:t> togs upp till handel på NASDAQ OMX Stockholm</a:t>
            </a: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1813" y="810000"/>
            <a:ext cx="9934575" cy="1025551"/>
          </a:xfrm>
        </p:spPr>
        <p:txBody>
          <a:bodyPr/>
          <a:lstStyle/>
          <a:p>
            <a:r>
              <a:rPr lang="sv-SE" dirty="0" smtClean="0"/>
              <a:t>Sverige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31813" y="1896240"/>
            <a:ext cx="9912350" cy="3255991"/>
          </a:xfrm>
        </p:spPr>
        <p:txBody>
          <a:bodyPr/>
          <a:lstStyle/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Positiv nykundsförsäljning och ett flertal ramavtal</a:t>
            </a:r>
          </a:p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Lokalkontor öppnades i Linköping</a:t>
            </a:r>
          </a:p>
          <a:p>
            <a:pPr marL="179388" indent="-179388">
              <a:buSzPct val="115000"/>
            </a:pPr>
            <a:r>
              <a:rPr lang="sv-SE" sz="2400" dirty="0" smtClean="0"/>
              <a:t>Nedgången härrör liksom tidigare till ett fåtal större </a:t>
            </a:r>
            <a:br>
              <a:rPr lang="sv-SE" sz="2400" dirty="0" smtClean="0"/>
            </a:br>
            <a:r>
              <a:rPr lang="sv-SE" sz="2400" dirty="0" smtClean="0"/>
              <a:t>kunder i konjunkturutsatta branscher </a:t>
            </a:r>
            <a:endParaRPr lang="sv-SE" sz="2400" dirty="0">
              <a:latin typeface="+mj-lt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1946241" y="4111157"/>
          <a:ext cx="50006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124"/>
                <a:gridCol w="1279282"/>
                <a:gridCol w="1087100"/>
                <a:gridCol w="942153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MSEK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Q1 2010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Q1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2009 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Nettoomsättning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304,8     </a:t>
                      </a:r>
                      <a:endParaRPr lang="sv-SE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341,9       </a:t>
                      </a:r>
                      <a:endParaRPr lang="sv-SE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1 188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Rörelseresultat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4,7            </a:t>
                      </a:r>
                      <a:endParaRPr lang="sv-SE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4,4  </a:t>
                      </a:r>
                      <a:endParaRPr lang="sv-SE" sz="16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88853" y="4009231"/>
          <a:ext cx="1928826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1813" y="810000"/>
            <a:ext cx="9934575" cy="1025551"/>
          </a:xfrm>
        </p:spPr>
        <p:txBody>
          <a:bodyPr/>
          <a:lstStyle/>
          <a:p>
            <a:r>
              <a:rPr lang="sv-SE" dirty="0" smtClean="0"/>
              <a:t>Finland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33400" y="1951831"/>
            <a:ext cx="9912350" cy="3255991"/>
          </a:xfrm>
        </p:spPr>
        <p:txBody>
          <a:bodyPr/>
          <a:lstStyle/>
          <a:p>
            <a:pPr marL="179388" indent="-179388"/>
            <a:r>
              <a:rPr lang="sv-SE" sz="2400" dirty="0" smtClean="0">
                <a:latin typeface="+mj-lt"/>
              </a:rPr>
              <a:t>Försäljningen </a:t>
            </a:r>
            <a:r>
              <a:rPr lang="sv-SE" sz="2400" dirty="0" smtClean="0"/>
              <a:t>minskade </a:t>
            </a:r>
            <a:r>
              <a:rPr lang="sv-SE" sz="2400" dirty="0" err="1" smtClean="0">
                <a:latin typeface="+mj-lt"/>
              </a:rPr>
              <a:t>pga</a:t>
            </a:r>
            <a:r>
              <a:rPr lang="sv-SE" sz="2400" dirty="0" smtClean="0">
                <a:latin typeface="+mj-lt"/>
              </a:rPr>
              <a:t> försvagad efterfrågan</a:t>
            </a:r>
          </a:p>
          <a:p>
            <a:pPr marL="179388" indent="-179388"/>
            <a:r>
              <a:rPr lang="sv-SE" sz="2400" dirty="0" smtClean="0">
                <a:latin typeface="+mj-lt"/>
              </a:rPr>
              <a:t>Förbättrat resultat tack vare kostnadssänkningar och </a:t>
            </a:r>
            <a:br>
              <a:rPr lang="sv-SE" sz="2400" dirty="0" smtClean="0">
                <a:latin typeface="+mj-lt"/>
              </a:rPr>
            </a:br>
            <a:r>
              <a:rPr lang="sv-SE" sz="2400" dirty="0" smtClean="0">
                <a:latin typeface="+mj-lt"/>
              </a:rPr>
              <a:t>högre beredskap för nedgång</a:t>
            </a:r>
          </a:p>
          <a:p>
            <a:pPr marL="179388" indent="-179388"/>
            <a:r>
              <a:rPr lang="sv-SE" sz="2400" dirty="0" smtClean="0">
                <a:latin typeface="+mj-lt"/>
              </a:rPr>
              <a:t>Något senare i konjunkturcykeln</a:t>
            </a:r>
          </a:p>
          <a:p>
            <a:pPr marL="179388" indent="-179388">
              <a:buSzPct val="115000"/>
            </a:pPr>
            <a:r>
              <a:rPr lang="sv-SE" sz="2400" dirty="0" smtClean="0"/>
              <a:t>Rörelsemarginal 5,1 % före koncerngemensamma </a:t>
            </a:r>
            <a:br>
              <a:rPr lang="sv-SE" sz="2400" dirty="0" smtClean="0"/>
            </a:br>
            <a:r>
              <a:rPr lang="sv-SE" sz="2400" dirty="0" smtClean="0"/>
              <a:t>kostnader</a:t>
            </a:r>
            <a:endParaRPr lang="sv-SE" sz="2400" dirty="0" smtClean="0">
              <a:latin typeface="+mj-lt"/>
            </a:endParaRPr>
          </a:p>
          <a:p>
            <a:pPr>
              <a:buNone/>
            </a:pPr>
            <a:endParaRPr lang="sv-SE" sz="2400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/>
        </p:nvGraphicFramePr>
        <p:xfrm>
          <a:off x="2089165" y="4842669"/>
          <a:ext cx="47863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332"/>
                <a:gridCol w="1014010"/>
                <a:gridCol w="1037940"/>
                <a:gridCol w="1049063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MSEK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Q1</a:t>
                      </a:r>
                      <a:r>
                        <a:rPr lang="sv-SE" sz="1600" baseline="0" dirty="0" smtClean="0">
                          <a:latin typeface="+mj-lt"/>
                        </a:rPr>
                        <a:t> </a:t>
                      </a:r>
                      <a:r>
                        <a:rPr lang="sv-SE" sz="1600" dirty="0" smtClean="0">
                          <a:latin typeface="+mj-lt"/>
                        </a:rPr>
                        <a:t>2010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 Q1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2009 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Nettoomsättning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66,0  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74,1  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262,6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Rörelseresultat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3,4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2,9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7,8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88900" y="4771231"/>
          <a:ext cx="1928826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3400" y="810000"/>
            <a:ext cx="9934575" cy="1025551"/>
          </a:xfrm>
        </p:spPr>
        <p:txBody>
          <a:bodyPr/>
          <a:lstStyle/>
          <a:p>
            <a:r>
              <a:rPr lang="sv-SE" dirty="0" smtClean="0"/>
              <a:t>Norge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31813" y="1951832"/>
            <a:ext cx="9912350" cy="2133600"/>
          </a:xfrm>
        </p:spPr>
        <p:txBody>
          <a:bodyPr/>
          <a:lstStyle/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Negativa försäljningstrenden vände till mindre ökning</a:t>
            </a:r>
          </a:p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Stor andel övertagsaffärer – lägre marginaler</a:t>
            </a:r>
          </a:p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Stabilisering efter ledningsförändring</a:t>
            </a:r>
          </a:p>
          <a:p>
            <a:pPr marL="179388" indent="-179388">
              <a:buSzPct val="115000"/>
            </a:pPr>
            <a:endParaRPr lang="sv-SE" sz="2400" dirty="0"/>
          </a:p>
        </p:txBody>
      </p:sp>
      <p:graphicFrame>
        <p:nvGraphicFramePr>
          <p:cNvPr id="7" name="Tabell 6"/>
          <p:cNvGraphicFramePr>
            <a:graphicFrameLocks noGrp="1"/>
          </p:cNvGraphicFramePr>
          <p:nvPr/>
        </p:nvGraphicFramePr>
        <p:xfrm>
          <a:off x="1996944" y="3678887"/>
          <a:ext cx="47863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333"/>
                <a:gridCol w="1014011"/>
                <a:gridCol w="1037939"/>
                <a:gridCol w="1049063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MSEK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Q1</a:t>
                      </a:r>
                      <a:r>
                        <a:rPr lang="sv-SE" sz="1600" baseline="0" dirty="0" smtClean="0">
                          <a:latin typeface="+mj-lt"/>
                        </a:rPr>
                        <a:t> </a:t>
                      </a:r>
                      <a:r>
                        <a:rPr lang="sv-SE" sz="1600" dirty="0" smtClean="0">
                          <a:latin typeface="+mj-lt"/>
                        </a:rPr>
                        <a:t>2010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 Q1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2009 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Nettoomsättning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33,7   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32,1  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116,2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Rörelseresultat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0,6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0,8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1,1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88900" y="3628231"/>
          <a:ext cx="1928826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533400" y="810000"/>
            <a:ext cx="5360990" cy="1025551"/>
          </a:xfrm>
        </p:spPr>
        <p:txBody>
          <a:bodyPr/>
          <a:lstStyle/>
          <a:p>
            <a:r>
              <a:rPr lang="sv-SE" dirty="0" smtClean="0"/>
              <a:t>Danmark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533400" y="1896240"/>
            <a:ext cx="9912350" cy="1808191"/>
          </a:xfrm>
        </p:spPr>
        <p:txBody>
          <a:bodyPr/>
          <a:lstStyle/>
          <a:p>
            <a:pPr marL="179388" indent="-179388">
              <a:buSzPct val="115000"/>
            </a:pPr>
            <a:r>
              <a:rPr lang="sv-SE" sz="2400" dirty="0" smtClean="0"/>
              <a:t>Stabilisering på låg nivå men f</a:t>
            </a:r>
            <a:r>
              <a:rPr lang="sv-SE" sz="2400" dirty="0" smtClean="0">
                <a:latin typeface="+mj-lt"/>
              </a:rPr>
              <a:t>ortsatt förlust</a:t>
            </a:r>
          </a:p>
          <a:p>
            <a:pPr marL="179388" indent="-179388">
              <a:buSzPct val="115000"/>
            </a:pPr>
            <a:r>
              <a:rPr lang="sv-SE" sz="2400" dirty="0" smtClean="0"/>
              <a:t>Bättre resultat än något enskilt kvartal 2009</a:t>
            </a:r>
            <a:endParaRPr lang="sv-SE" sz="2400" dirty="0" smtClean="0">
              <a:latin typeface="+mj-lt"/>
            </a:endParaRPr>
          </a:p>
          <a:p>
            <a:pPr marL="179388" indent="-179388">
              <a:buSzPct val="115000"/>
            </a:pPr>
            <a:r>
              <a:rPr lang="sv-SE" sz="2400" dirty="0" smtClean="0">
                <a:latin typeface="+mj-lt"/>
              </a:rPr>
              <a:t>Organisationen fungerar väl, målinriktad på </a:t>
            </a:r>
            <a:br>
              <a:rPr lang="sv-SE" sz="2400" dirty="0" smtClean="0">
                <a:latin typeface="+mj-lt"/>
              </a:rPr>
            </a:br>
            <a:r>
              <a:rPr lang="sv-SE" sz="2400" dirty="0" smtClean="0">
                <a:latin typeface="+mj-lt"/>
              </a:rPr>
              <a:t>att öka försäljningen</a:t>
            </a:r>
          </a:p>
          <a:p>
            <a:pPr marL="179388" indent="-179388">
              <a:buSzPct val="115000"/>
            </a:pPr>
            <a:endParaRPr lang="sv-SE" sz="2400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/>
        </p:nvGraphicFramePr>
        <p:xfrm>
          <a:off x="2017726" y="4013986"/>
          <a:ext cx="492922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641"/>
                <a:gridCol w="1044280"/>
                <a:gridCol w="1068923"/>
                <a:gridCol w="108037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MSEK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Q1</a:t>
                      </a:r>
                      <a:r>
                        <a:rPr lang="sv-SE" sz="1600" baseline="0" dirty="0" smtClean="0">
                          <a:latin typeface="+mj-lt"/>
                        </a:rPr>
                        <a:t> </a:t>
                      </a:r>
                      <a:r>
                        <a:rPr lang="sv-SE" sz="1600" dirty="0" smtClean="0">
                          <a:latin typeface="+mj-lt"/>
                        </a:rPr>
                        <a:t>2010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 Q1 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latin typeface="+mj-lt"/>
                        </a:rPr>
                        <a:t>2009 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Nettoomsättning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15,9   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 25,4    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76,2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Rörelseresultat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-0,6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sv-SE" sz="1600" dirty="0" smtClean="0">
                          <a:latin typeface="+mj-lt"/>
                          <a:ea typeface="Times New Roman"/>
                        </a:rPr>
                        <a:t>-0,9</a:t>
                      </a:r>
                      <a:endParaRPr lang="sv-SE" sz="1600" dirty="0">
                        <a:latin typeface="+mj-lt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-7,0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88900" y="3942548"/>
          <a:ext cx="1928826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 bwMode="auto">
          <a:xfrm>
            <a:off x="531813" y="810000"/>
            <a:ext cx="993457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953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1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Koncernen i siffror, första kvartalet</a:t>
            </a:r>
            <a:endParaRPr kumimoji="0" lang="sv-SE" sz="36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Platshållare för innehåll 3"/>
          <p:cNvGraphicFramePr>
            <a:graphicFrameLocks/>
          </p:cNvGraphicFramePr>
          <p:nvPr/>
        </p:nvGraphicFramePr>
        <p:xfrm>
          <a:off x="542904" y="2028031"/>
          <a:ext cx="7851796" cy="3284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414"/>
                <a:gridCol w="1816787"/>
                <a:gridCol w="1816787"/>
                <a:gridCol w="1499808"/>
              </a:tblGrid>
              <a:tr h="498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i="1" dirty="0" smtClean="0">
                          <a:latin typeface="Arial"/>
                          <a:ea typeface="Times New Roman"/>
                        </a:rPr>
                        <a:t>MSEK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Jan-mars 2010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Jan-mars 2009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/>
                          <a:ea typeface="Times New Roman"/>
                        </a:rPr>
                        <a:t>Helår</a:t>
                      </a:r>
                      <a:r>
                        <a:rPr lang="sv-SE" sz="16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sv-SE" sz="1600" dirty="0" smtClean="0">
                          <a:latin typeface="Arial"/>
                          <a:ea typeface="Times New Roman"/>
                        </a:rPr>
                        <a:t>2009</a:t>
                      </a:r>
                      <a:endParaRPr lang="sv-SE" sz="2800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Nettoomsättning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420,4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473,1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1 640,1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Rörelseresultat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6,6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6,0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15,2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Resultat före skatt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5,9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6,5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15,5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Resultat efter skatt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5,5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4,8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11,9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Kassaflödet, löpande verksamheten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-21,0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-8,9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14,1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Rörelsemarginal, %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1,6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1,3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0,9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Soliditet, %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>
                          <a:latin typeface="Arial"/>
                          <a:ea typeface="Times New Roman"/>
                        </a:rPr>
                        <a:t>18,4</a:t>
                      </a:r>
                      <a:endParaRPr lang="sv-SE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18,3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v-SE" sz="1600" dirty="0">
                          <a:latin typeface="Arial"/>
                          <a:ea typeface="Times New Roman"/>
                        </a:rPr>
                        <a:t>18,4</a:t>
                      </a:r>
                      <a:endParaRPr lang="sv-SE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ild">
  <a:themeElements>
    <a:clrScheme name="2_Bild 1">
      <a:dk1>
        <a:srgbClr val="000000"/>
      </a:dk1>
      <a:lt1>
        <a:srgbClr val="FFFFFF"/>
      </a:lt1>
      <a:dk2>
        <a:srgbClr val="A3C2D7"/>
      </a:dk2>
      <a:lt2>
        <a:srgbClr val="808080"/>
      </a:lt2>
      <a:accent1>
        <a:srgbClr val="F39936"/>
      </a:accent1>
      <a:accent2>
        <a:srgbClr val="4886B2"/>
      </a:accent2>
      <a:accent3>
        <a:srgbClr val="FFFFFF"/>
      </a:accent3>
      <a:accent4>
        <a:srgbClr val="000000"/>
      </a:accent4>
      <a:accent5>
        <a:srgbClr val="F8CAAE"/>
      </a:accent5>
      <a:accent6>
        <a:srgbClr val="4079A1"/>
      </a:accent6>
      <a:hlink>
        <a:srgbClr val="4A6B8F"/>
      </a:hlink>
      <a:folHlink>
        <a:srgbClr val="799DBC"/>
      </a:folHlink>
    </a:clrScheme>
    <a:fontScheme name="2_Bil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ild 1">
        <a:dk1>
          <a:srgbClr val="000000"/>
        </a:dk1>
        <a:lt1>
          <a:srgbClr val="FFFFFF"/>
        </a:lt1>
        <a:dk2>
          <a:srgbClr val="A3C2D7"/>
        </a:dk2>
        <a:lt2>
          <a:srgbClr val="808080"/>
        </a:lt2>
        <a:accent1>
          <a:srgbClr val="F39936"/>
        </a:accent1>
        <a:accent2>
          <a:srgbClr val="4886B2"/>
        </a:accent2>
        <a:accent3>
          <a:srgbClr val="FFFFFF"/>
        </a:accent3>
        <a:accent4>
          <a:srgbClr val="000000"/>
        </a:accent4>
        <a:accent5>
          <a:srgbClr val="F8CAAE"/>
        </a:accent5>
        <a:accent6>
          <a:srgbClr val="4079A1"/>
        </a:accent6>
        <a:hlink>
          <a:srgbClr val="4A6B8F"/>
        </a:hlink>
        <a:folHlink>
          <a:srgbClr val="799D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ild">
  <a:themeElements>
    <a:clrScheme name="4_Bild 1">
      <a:dk1>
        <a:srgbClr val="000000"/>
      </a:dk1>
      <a:lt1>
        <a:srgbClr val="FFFFFF"/>
      </a:lt1>
      <a:dk2>
        <a:srgbClr val="A3C2D7"/>
      </a:dk2>
      <a:lt2>
        <a:srgbClr val="808080"/>
      </a:lt2>
      <a:accent1>
        <a:srgbClr val="F39936"/>
      </a:accent1>
      <a:accent2>
        <a:srgbClr val="4886B2"/>
      </a:accent2>
      <a:accent3>
        <a:srgbClr val="FFFFFF"/>
      </a:accent3>
      <a:accent4>
        <a:srgbClr val="000000"/>
      </a:accent4>
      <a:accent5>
        <a:srgbClr val="F8CAAE"/>
      </a:accent5>
      <a:accent6>
        <a:srgbClr val="4079A1"/>
      </a:accent6>
      <a:hlink>
        <a:srgbClr val="4A6B8F"/>
      </a:hlink>
      <a:folHlink>
        <a:srgbClr val="799DBC"/>
      </a:folHlink>
    </a:clrScheme>
    <a:fontScheme name="4_Bil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ild 1">
        <a:dk1>
          <a:srgbClr val="000000"/>
        </a:dk1>
        <a:lt1>
          <a:srgbClr val="FFFFFF"/>
        </a:lt1>
        <a:dk2>
          <a:srgbClr val="A3C2D7"/>
        </a:dk2>
        <a:lt2>
          <a:srgbClr val="808080"/>
        </a:lt2>
        <a:accent1>
          <a:srgbClr val="F39936"/>
        </a:accent1>
        <a:accent2>
          <a:srgbClr val="4886B2"/>
        </a:accent2>
        <a:accent3>
          <a:srgbClr val="FFFFFF"/>
        </a:accent3>
        <a:accent4>
          <a:srgbClr val="000000"/>
        </a:accent4>
        <a:accent5>
          <a:srgbClr val="F8CAAE"/>
        </a:accent5>
        <a:accent6>
          <a:srgbClr val="4079A1"/>
        </a:accent6>
        <a:hlink>
          <a:srgbClr val="4A6B8F"/>
        </a:hlink>
        <a:folHlink>
          <a:srgbClr val="799D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om">
  <a:themeElements>
    <a:clrScheme name="1_tom 1">
      <a:dk1>
        <a:srgbClr val="000000"/>
      </a:dk1>
      <a:lt1>
        <a:srgbClr val="FFFFFF"/>
      </a:lt1>
      <a:dk2>
        <a:srgbClr val="A3C2D7"/>
      </a:dk2>
      <a:lt2>
        <a:srgbClr val="808080"/>
      </a:lt2>
      <a:accent1>
        <a:srgbClr val="F39936"/>
      </a:accent1>
      <a:accent2>
        <a:srgbClr val="4886B2"/>
      </a:accent2>
      <a:accent3>
        <a:srgbClr val="FFFFFF"/>
      </a:accent3>
      <a:accent4>
        <a:srgbClr val="000000"/>
      </a:accent4>
      <a:accent5>
        <a:srgbClr val="F8CAAE"/>
      </a:accent5>
      <a:accent6>
        <a:srgbClr val="4079A1"/>
      </a:accent6>
      <a:hlink>
        <a:srgbClr val="4A6B8F"/>
      </a:hlink>
      <a:folHlink>
        <a:srgbClr val="799DBC"/>
      </a:folHlink>
    </a:clrScheme>
    <a:fontScheme name="3_to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tom 1">
        <a:dk1>
          <a:srgbClr val="000000"/>
        </a:dk1>
        <a:lt1>
          <a:srgbClr val="FFFFFF"/>
        </a:lt1>
        <a:dk2>
          <a:srgbClr val="A3C2D7"/>
        </a:dk2>
        <a:lt2>
          <a:srgbClr val="808080"/>
        </a:lt2>
        <a:accent1>
          <a:srgbClr val="F39936"/>
        </a:accent1>
        <a:accent2>
          <a:srgbClr val="4886B2"/>
        </a:accent2>
        <a:accent3>
          <a:srgbClr val="FFFFFF"/>
        </a:accent3>
        <a:accent4>
          <a:srgbClr val="000000"/>
        </a:accent4>
        <a:accent5>
          <a:srgbClr val="F8CAAE"/>
        </a:accent5>
        <a:accent6>
          <a:srgbClr val="4079A1"/>
        </a:accent6>
        <a:hlink>
          <a:srgbClr val="4A6B8F"/>
        </a:hlink>
        <a:folHlink>
          <a:srgbClr val="799DB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7624</TotalTime>
  <Words>617</Words>
  <Application>Microsoft Office PowerPoint</Application>
  <PresentationFormat>Custom</PresentationFormat>
  <Paragraphs>183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2_Bild</vt:lpstr>
      <vt:lpstr>1_Anpassad formgivning</vt:lpstr>
      <vt:lpstr>4_Bild</vt:lpstr>
      <vt:lpstr>Anpassad formgivning</vt:lpstr>
      <vt:lpstr>3_tom</vt:lpstr>
      <vt:lpstr>eWork delårsrapport första kvartalet 2010 Claes Ruthberg, vd  Presentation den 10 maj 2010</vt:lpstr>
      <vt:lpstr>Positiv försäljningsutveckling</vt:lpstr>
      <vt:lpstr>Förbättrad lönsamhet</vt:lpstr>
      <vt:lpstr>Väsentliga händelser första kvartalet</vt:lpstr>
      <vt:lpstr>Sverige</vt:lpstr>
      <vt:lpstr>Finland</vt:lpstr>
      <vt:lpstr>Norge</vt:lpstr>
      <vt:lpstr>Danmark</vt:lpstr>
      <vt:lpstr>Slide 9</vt:lpstr>
      <vt:lpstr>Slide 10</vt:lpstr>
      <vt:lpstr>Slide 11</vt:lpstr>
      <vt:lpstr>Slide 12</vt:lpstr>
      <vt:lpstr>Slide 13</vt:lpstr>
      <vt:lpstr>Slide 14</vt:lpstr>
      <vt:lpstr>Frågor och svar</vt:lpstr>
    </vt:vector>
  </TitlesOfParts>
  <Company>A2 Produktion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Lena Melin</dc:creator>
  <cp:lastModifiedBy>301060soko</cp:lastModifiedBy>
  <cp:revision>388</cp:revision>
  <dcterms:created xsi:type="dcterms:W3CDTF">2010-05-07T11:57:35Z</dcterms:created>
  <dcterms:modified xsi:type="dcterms:W3CDTF">2010-09-20T14:19:50Z</dcterms:modified>
</cp:coreProperties>
</file>