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2"/>
    <p:sldId id="304" r:id="rId3"/>
    <p:sldId id="292" r:id="rId4"/>
    <p:sldId id="303" r:id="rId5"/>
  </p:sldIdLst>
  <p:sldSz cx="9144000" cy="6858000" type="screen4x3"/>
  <p:notesSz cx="6797675" cy="9928225"/>
  <p:embeddedFontLst>
    <p:embeddedFont>
      <p:font typeface="Helvetica Neue Light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3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4" autoAdjust="0"/>
  </p:normalViewPr>
  <p:slideViewPr>
    <p:cSldViewPr showGuides="1">
      <p:cViewPr varScale="1">
        <p:scale>
          <a:sx n="55" d="100"/>
          <a:sy n="55" d="100"/>
        </p:scale>
        <p:origin x="-437" y="-8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E4B2-D136-4DBA-B61E-6A5D6509BDF1}" type="datetimeFigureOut">
              <a:rPr lang="sv-SE" smtClean="0"/>
              <a:pPr/>
              <a:t>2011-04-18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237E-5D49-4703-80EF-5F6A2F253F9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5ABF-EAD8-4686-BDEB-0A8A49D907A5}" type="datetimeFigureOut">
              <a:rPr lang="sv-SE" smtClean="0"/>
              <a:pPr/>
              <a:t>2011-04-18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C2EB-C397-488E-A39A-BA8446D387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g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7258" y="6233611"/>
            <a:ext cx="867824" cy="199112"/>
          </a:xfrm>
          <a:prstGeom prst="rect">
            <a:avLst/>
          </a:prstGeom>
        </p:spPr>
      </p:pic>
      <p:pic>
        <p:nvPicPr>
          <p:cNvPr id="9" name="Bildobjekt 8" descr="Pratbubbl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3420" y="5335074"/>
            <a:ext cx="753429" cy="890140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644392" y="6245478"/>
            <a:ext cx="10470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" dirty="0" err="1" smtClean="0">
                <a:latin typeface="Helvetica Neue Light" pitchFamily="2"/>
              </a:rPr>
              <a:t>www.reagera.com</a:t>
            </a:r>
            <a:endParaRPr lang="sv-SE" sz="850" dirty="0">
              <a:latin typeface="Helvetica Neue Light" pitchFamily="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r rubrik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9" name="textruta 8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ten rubrik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1981190"/>
            <a:ext cx="7492523" cy="1714512"/>
          </a:xfrm>
        </p:spPr>
        <p:txBody>
          <a:bodyPr/>
          <a:lstStyle>
            <a:lvl1pPr algn="ctr">
              <a:lnSpc>
                <a:spcPts val="4500"/>
              </a:lnSpc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1981190"/>
            <a:ext cx="7492523" cy="1714512"/>
          </a:xfrm>
        </p:spPr>
        <p:txBody>
          <a:bodyPr/>
          <a:lstStyle>
            <a:lvl1pPr algn="ctr">
              <a:lnSpc>
                <a:spcPts val="45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5" name="Bildobjekt 4" descr="lOGGA VI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2871" y="6224607"/>
            <a:ext cx="880874" cy="201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rubrik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6765149" y="497677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Idag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rubrik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9" name="textruta 8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n rubrik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2815" y="285728"/>
            <a:ext cx="5920887" cy="7762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49" y="1357296"/>
            <a:ext cx="7724802" cy="4643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g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7258" y="6233611"/>
            <a:ext cx="867824" cy="199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kern="1200">
          <a:solidFill>
            <a:schemeClr val="tx1"/>
          </a:solidFill>
          <a:latin typeface="Gotham" pitchFamily="2" charset="0"/>
          <a:ea typeface="+mj-ea"/>
          <a:cs typeface="Gotham" pitchFamily="2" charset="0"/>
        </a:defRPr>
      </a:lvl1pPr>
    </p:titleStyle>
    <p:bodyStyle>
      <a:lvl1pPr marL="249238" indent="-249238" algn="l" defTabSz="914400" rtl="0" eaLnBrk="1" latinLnBrk="0" hangingPunct="1">
        <a:lnSpc>
          <a:spcPts val="1400"/>
        </a:lnSpc>
        <a:spcBef>
          <a:spcPct val="20000"/>
        </a:spcBef>
        <a:buSzPct val="136000"/>
        <a:buFont typeface="Arial" pitchFamily="34" charset="0"/>
        <a:buChar char="•"/>
        <a:defRPr sz="12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1pPr>
      <a:lvl2pPr marL="742950" indent="-28575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2pPr>
      <a:lvl3pPr marL="11430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3pPr>
      <a:lvl4pPr marL="16002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4pPr>
      <a:lvl5pPr marL="20574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2146536"/>
            <a:ext cx="7492523" cy="1714512"/>
          </a:xfrm>
        </p:spPr>
        <p:txBody>
          <a:bodyPr/>
          <a:lstStyle/>
          <a:p>
            <a:r>
              <a:rPr lang="sv-SE" sz="2000" dirty="0" smtClean="0">
                <a:latin typeface="+mn-lt"/>
              </a:rPr>
              <a:t>Fastighetsbyrån</a:t>
            </a:r>
            <a:br>
              <a:rPr lang="sv-SE" sz="2000" dirty="0" smtClean="0">
                <a:latin typeface="+mn-lt"/>
              </a:rPr>
            </a:br>
            <a:r>
              <a:rPr lang="sv-SE" sz="2000" dirty="0" smtClean="0">
                <a:latin typeface="+mn-lt"/>
              </a:rPr>
              <a:t>Ränteundersökning</a:t>
            </a:r>
            <a:endParaRPr lang="sv-SE" sz="2000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23928" y="3933056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April 2011 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fb_sb_rgb_neg-500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753100"/>
            <a:ext cx="3495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/>
              <a:t>Bakgrund</a:t>
            </a: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11560" y="1213852"/>
            <a:ext cx="7715277" cy="545550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v-SE" dirty="0" smtClean="0"/>
              <a:t>Mellan den 1:a och 10:e april 2011 genomförde Reagera Marknadsanalys på uppdrag av Fastighetsbyrån en undersökning om svenskarnas syn på reporäntans utveckling den närmaste framtiden samt hur man står rustad för att möta ökade räntekostnader. </a:t>
            </a:r>
          </a:p>
          <a:p>
            <a:endParaRPr lang="sv-SE" dirty="0" smtClean="0"/>
          </a:p>
          <a:p>
            <a:r>
              <a:rPr lang="sv-SE" dirty="0" smtClean="0"/>
              <a:t>Kartläggningen genomfördes via webbenkät till medlemmar i en webbpanel. 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Målgruppen är svenskar som har bolån på den bostad de bor i. Totalt deltog 781 personer i undersökningen. 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Resultatet presenteras på totalnivå. Där signifikanta skillnader förekommer presenteras även resultatet för män och kvinnor, samt för ort där vi skiljer på storstad (Stockholm/Göteborg/Malmö) och övriga landet. </a:t>
            </a:r>
          </a:p>
          <a:p>
            <a:endParaRPr lang="sv-SE" dirty="0" smtClean="0"/>
          </a:p>
          <a:p>
            <a:r>
              <a:rPr lang="sv-SE" dirty="0" smtClean="0"/>
              <a:t>Teckenförklaring:</a:t>
            </a:r>
          </a:p>
          <a:p>
            <a:pPr>
              <a:buNone/>
            </a:pPr>
            <a:r>
              <a:rPr lang="sv-SE" sz="1200" dirty="0" smtClean="0"/>
              <a:t>		</a:t>
            </a:r>
          </a:p>
          <a:p>
            <a:pPr>
              <a:buNone/>
            </a:pPr>
            <a:r>
              <a:rPr lang="sv-SE" dirty="0" smtClean="0"/>
              <a:t>		</a:t>
            </a:r>
            <a:r>
              <a:rPr lang="sv-SE" sz="1200" dirty="0" smtClean="0"/>
              <a:t>Storstad </a:t>
            </a:r>
            <a:endParaRPr lang="sv-SE" sz="1000" dirty="0" smtClean="0"/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r>
              <a:rPr lang="sv-SE" dirty="0" smtClean="0"/>
              <a:t> 		Övriga landet</a:t>
            </a:r>
            <a:endParaRPr lang="sv-SE" sz="1000" dirty="0" smtClean="0"/>
          </a:p>
          <a:p>
            <a:pPr>
              <a:buNone/>
            </a:pPr>
            <a:r>
              <a:rPr lang="sv-SE" dirty="0" smtClean="0"/>
              <a:t> 		</a:t>
            </a:r>
          </a:p>
          <a:p>
            <a:pPr>
              <a:buNone/>
            </a:pPr>
            <a:r>
              <a:rPr lang="sv-SE" dirty="0" smtClean="0"/>
              <a:t>		Man</a:t>
            </a:r>
            <a:endParaRPr lang="sv-SE" sz="1000" dirty="0" smtClean="0"/>
          </a:p>
          <a:p>
            <a:pPr>
              <a:buNone/>
            </a:pPr>
            <a:r>
              <a:rPr lang="sv-SE" dirty="0" smtClean="0"/>
              <a:t>		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	Kvinna</a:t>
            </a:r>
            <a:endParaRPr lang="sv-SE" sz="1000" dirty="0"/>
          </a:p>
        </p:txBody>
      </p:sp>
      <p:pic>
        <p:nvPicPr>
          <p:cNvPr id="5" name="Bildobjekt 4" descr="H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149080"/>
            <a:ext cx="384860" cy="357190"/>
          </a:xfrm>
          <a:prstGeom prst="rect">
            <a:avLst/>
          </a:prstGeom>
        </p:spPr>
      </p:pic>
      <p:pic>
        <p:nvPicPr>
          <p:cNvPr id="6" name="Bildobjekt 5" descr="Högh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17032"/>
            <a:ext cx="251543" cy="357190"/>
          </a:xfrm>
          <a:prstGeom prst="rect">
            <a:avLst/>
          </a:prstGeom>
        </p:spPr>
      </p:pic>
      <p:pic>
        <p:nvPicPr>
          <p:cNvPr id="7" name="Bildobjekt 6" descr="Kvi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27112" y="5250921"/>
            <a:ext cx="169415" cy="360528"/>
          </a:xfrm>
          <a:prstGeom prst="rect">
            <a:avLst/>
          </a:prstGeom>
        </p:spPr>
      </p:pic>
      <p:pic>
        <p:nvPicPr>
          <p:cNvPr id="8" name="Bildobjekt 7" descr="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43949" y="4638078"/>
            <a:ext cx="14270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latin typeface="+mn-lt"/>
              </a:rPr>
              <a:t>Låntagarna om högsta räntenivå hushållet klarar av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6089873" cy="178997"/>
          </a:xfrm>
        </p:spPr>
        <p:txBody>
          <a:bodyPr/>
          <a:lstStyle/>
          <a:p>
            <a:pPr marL="0" indent="0"/>
            <a:r>
              <a:rPr lang="sv-SE" dirty="0" smtClean="0">
                <a:latin typeface="+mn-lt"/>
              </a:rPr>
              <a:t>Vilken är den högsta bolåneränta ert hushåll skulle klara av (om man ser till hela lånebeloppet, d v s genomsnittsränta)? </a:t>
            </a:r>
          </a:p>
        </p:txBody>
      </p:sp>
      <p:pic>
        <p:nvPicPr>
          <p:cNvPr id="60" name="Bildobjekt 16" descr="Bubbla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75003"/>
            <a:ext cx="1800200" cy="21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ruta 7"/>
          <p:cNvSpPr txBox="1"/>
          <p:nvPr/>
        </p:nvSpPr>
        <p:spPr>
          <a:xfrm>
            <a:off x="6732240" y="4377878"/>
            <a:ext cx="1584176" cy="923330"/>
          </a:xfrm>
          <a:prstGeom prst="rect">
            <a:avLst/>
          </a:prstGeom>
          <a:noFill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sv-SE" sz="1000" dirty="0" smtClean="0">
                <a:solidFill>
                  <a:schemeClr val="bg1"/>
                </a:solidFill>
                <a:latin typeface="Gotham" pitchFamily="2" charset="0"/>
              </a:rPr>
              <a:t>Nästintill 90% av hushållen uppger att de klarar en genomsnittsränta på 5%.  Hälften klarar en ränta kring 7%</a:t>
            </a:r>
            <a:endParaRPr lang="sv-SE" sz="1000" dirty="0">
              <a:solidFill>
                <a:schemeClr val="bg1"/>
              </a:solidFill>
              <a:latin typeface="Gotham" pitchFamily="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46386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6167700" cy="40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latin typeface="+mn-lt"/>
              </a:rPr>
              <a:t>Låntagarna om högsta räntenivå hushållet klarar av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6089873" cy="178997"/>
          </a:xfrm>
        </p:spPr>
        <p:txBody>
          <a:bodyPr/>
          <a:lstStyle/>
          <a:p>
            <a:pPr marL="0" indent="0"/>
            <a:r>
              <a:rPr lang="sv-SE" dirty="0" smtClean="0">
                <a:latin typeface="+mn-lt"/>
              </a:rPr>
              <a:t>Vilken är den högsta bolåneränta ert hushåll skulle klara av (om man ser till hela lånebeloppet, d v s genomsnittsränta)? </a:t>
            </a:r>
          </a:p>
        </p:txBody>
      </p:sp>
      <p:pic>
        <p:nvPicPr>
          <p:cNvPr id="60" name="Bildobjekt 16" descr="Bubbla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2160240" cy="232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ruta 7"/>
          <p:cNvSpPr txBox="1"/>
          <p:nvPr/>
        </p:nvSpPr>
        <p:spPr>
          <a:xfrm>
            <a:off x="6904623" y="4137173"/>
            <a:ext cx="1915849" cy="1077218"/>
          </a:xfrm>
          <a:prstGeom prst="rect">
            <a:avLst/>
          </a:prstGeom>
          <a:noFill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sv-SE" sz="1000" dirty="0" smtClean="0">
                <a:solidFill>
                  <a:schemeClr val="bg1"/>
                </a:solidFill>
              </a:rPr>
              <a:t>Männen uppger att de klarar av en högre ränta än vad kvinnorna gör.  70% kvinnorna uppger att hushållet klarar av en ränta på 5,5%, medan motsvarande andel bland männen tror att hushållet kan klara en räntenivå på 7%</a:t>
            </a: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11" name="Bildobjekt 10" descr="Kvi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771800" y="2924944"/>
            <a:ext cx="169415" cy="360528"/>
          </a:xfrm>
          <a:prstGeom prst="rect">
            <a:avLst/>
          </a:prstGeom>
        </p:spPr>
      </p:pic>
      <p:pic>
        <p:nvPicPr>
          <p:cNvPr id="12" name="Bildobjekt 11" descr="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283968" y="2708920"/>
            <a:ext cx="14270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gera_PPT_mall_1002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agera Typsnitt">
      <a:majorFont>
        <a:latin typeface="Gotham"/>
        <a:ea typeface=""/>
        <a:cs typeface=""/>
      </a:majorFont>
      <a:minorFont>
        <a:latin typeface="Helvetica Ne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Reagera_PPT_mall_100222</Template>
  <TotalTime>2201</TotalTime>
  <Words>231</Words>
  <Application>Microsoft Office PowerPoint</Application>
  <PresentationFormat>Bildspel på skärmen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Helvetica Neue Light</vt:lpstr>
      <vt:lpstr>Gotham</vt:lpstr>
      <vt:lpstr>Calibri</vt:lpstr>
      <vt:lpstr>Reagera_PPT_mall_100222</vt:lpstr>
      <vt:lpstr>Fastighetsbyrån Ränteundersökning</vt:lpstr>
      <vt:lpstr>Bakgrund</vt:lpstr>
      <vt:lpstr>Låntagarna om högsta räntenivå hushållet klarar av</vt:lpstr>
      <vt:lpstr>Låntagarna om högsta räntenivå hushållet klarar av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Dora Harfman Bromée</dc:creator>
  <cp:lastModifiedBy>Fastighetsbyrån</cp:lastModifiedBy>
  <cp:revision>264</cp:revision>
  <dcterms:created xsi:type="dcterms:W3CDTF">2010-03-08T20:38:38Z</dcterms:created>
  <dcterms:modified xsi:type="dcterms:W3CDTF">2011-04-18T08:29:08Z</dcterms:modified>
</cp:coreProperties>
</file>